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529" r:id="rId2"/>
    <p:sldId id="591" r:id="rId3"/>
    <p:sldId id="610" r:id="rId4"/>
    <p:sldId id="593" r:id="rId5"/>
    <p:sldId id="594" r:id="rId6"/>
    <p:sldId id="595" r:id="rId7"/>
    <p:sldId id="596" r:id="rId8"/>
    <p:sldId id="597" r:id="rId9"/>
    <p:sldId id="598" r:id="rId10"/>
    <p:sldId id="599" r:id="rId11"/>
    <p:sldId id="600" r:id="rId12"/>
    <p:sldId id="601" r:id="rId13"/>
    <p:sldId id="602" r:id="rId14"/>
    <p:sldId id="603" r:id="rId15"/>
    <p:sldId id="604" r:id="rId16"/>
    <p:sldId id="605" r:id="rId17"/>
    <p:sldId id="606" r:id="rId18"/>
    <p:sldId id="580" r:id="rId19"/>
    <p:sldId id="581" r:id="rId20"/>
    <p:sldId id="582" r:id="rId21"/>
    <p:sldId id="583" r:id="rId22"/>
    <p:sldId id="585" r:id="rId23"/>
    <p:sldId id="584" r:id="rId24"/>
    <p:sldId id="586" r:id="rId25"/>
    <p:sldId id="587" r:id="rId26"/>
    <p:sldId id="588" r:id="rId27"/>
    <p:sldId id="616" r:id="rId28"/>
    <p:sldId id="589" r:id="rId29"/>
    <p:sldId id="590" r:id="rId30"/>
    <p:sldId id="611" r:id="rId31"/>
    <p:sldId id="482" r:id="rId32"/>
    <p:sldId id="484" r:id="rId33"/>
    <p:sldId id="483" r:id="rId34"/>
    <p:sldId id="257" r:id="rId35"/>
    <p:sldId id="259" r:id="rId36"/>
    <p:sldId id="607" r:id="rId37"/>
    <p:sldId id="256" r:id="rId38"/>
    <p:sldId id="578" r:id="rId39"/>
    <p:sldId id="258" r:id="rId40"/>
    <p:sldId id="57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612" r:id="rId59"/>
    <p:sldId id="613" r:id="rId60"/>
    <p:sldId id="614" r:id="rId61"/>
    <p:sldId id="615" r:id="rId62"/>
    <p:sldId id="278" r:id="rId63"/>
    <p:sldId id="280" r:id="rId64"/>
    <p:sldId id="577" r:id="rId65"/>
  </p:sldIdLst>
  <p:sldSz cx="14630400" cy="8229600"/>
  <p:notesSz cx="6858000" cy="9144000"/>
  <p:defaultTextStyle>
    <a:defPPr>
      <a:defRPr lang="en-US"/>
    </a:defPPr>
    <a:lvl1pPr algn="l" defTabSz="731520" rtl="0" fontAlgn="base">
      <a:spcBef>
        <a:spcPct val="0"/>
      </a:spcBef>
      <a:spcAft>
        <a:spcPct val="0"/>
      </a:spcAft>
      <a:defRPr kern="1200">
        <a:solidFill>
          <a:schemeClr val="tx1"/>
        </a:solidFill>
        <a:latin typeface="Arial" panose="020B0604020202090204" pitchFamily="34" charset="0"/>
        <a:ea typeface="+mn-ea"/>
        <a:cs typeface="+mn-cs"/>
      </a:defRPr>
    </a:lvl1pPr>
    <a:lvl2pPr marL="731520" algn="l" defTabSz="731520" rtl="0" fontAlgn="base">
      <a:spcBef>
        <a:spcPct val="0"/>
      </a:spcBef>
      <a:spcAft>
        <a:spcPct val="0"/>
      </a:spcAft>
      <a:defRPr kern="1200">
        <a:solidFill>
          <a:schemeClr val="tx1"/>
        </a:solidFill>
        <a:latin typeface="Arial" panose="020B0604020202090204" pitchFamily="34" charset="0"/>
        <a:ea typeface="+mn-ea"/>
        <a:cs typeface="+mn-cs"/>
      </a:defRPr>
    </a:lvl2pPr>
    <a:lvl3pPr marL="1463040" algn="l" defTabSz="731520" rtl="0" fontAlgn="base">
      <a:spcBef>
        <a:spcPct val="0"/>
      </a:spcBef>
      <a:spcAft>
        <a:spcPct val="0"/>
      </a:spcAft>
      <a:defRPr kern="1200">
        <a:solidFill>
          <a:schemeClr val="tx1"/>
        </a:solidFill>
        <a:latin typeface="Arial" panose="020B0604020202090204" pitchFamily="34" charset="0"/>
        <a:ea typeface="+mn-ea"/>
        <a:cs typeface="+mn-cs"/>
      </a:defRPr>
    </a:lvl3pPr>
    <a:lvl4pPr marL="2194560" algn="l" defTabSz="731520" rtl="0" fontAlgn="base">
      <a:spcBef>
        <a:spcPct val="0"/>
      </a:spcBef>
      <a:spcAft>
        <a:spcPct val="0"/>
      </a:spcAft>
      <a:defRPr kern="1200">
        <a:solidFill>
          <a:schemeClr val="tx1"/>
        </a:solidFill>
        <a:latin typeface="Arial" panose="020B0604020202090204" pitchFamily="34" charset="0"/>
        <a:ea typeface="+mn-ea"/>
        <a:cs typeface="+mn-cs"/>
      </a:defRPr>
    </a:lvl4pPr>
    <a:lvl5pPr marL="2926080" algn="l" defTabSz="731520" rtl="0" fontAlgn="base">
      <a:spcBef>
        <a:spcPct val="0"/>
      </a:spcBef>
      <a:spcAft>
        <a:spcPct val="0"/>
      </a:spcAft>
      <a:defRPr kern="1200">
        <a:solidFill>
          <a:schemeClr val="tx1"/>
        </a:solidFill>
        <a:latin typeface="Arial" panose="020B0604020202090204" pitchFamily="34" charset="0"/>
        <a:ea typeface="+mn-ea"/>
        <a:cs typeface="+mn-cs"/>
      </a:defRPr>
    </a:lvl5pPr>
    <a:lvl6pPr marL="3657600" algn="l" defTabSz="1463040" rtl="0" eaLnBrk="1" latinLnBrk="0" hangingPunct="1">
      <a:defRPr kern="1200">
        <a:solidFill>
          <a:schemeClr val="tx1"/>
        </a:solidFill>
        <a:latin typeface="Arial" panose="020B0604020202090204" pitchFamily="34" charset="0"/>
        <a:ea typeface="+mn-ea"/>
        <a:cs typeface="+mn-cs"/>
      </a:defRPr>
    </a:lvl6pPr>
    <a:lvl7pPr marL="4389120" algn="l" defTabSz="1463040" rtl="0" eaLnBrk="1" latinLnBrk="0" hangingPunct="1">
      <a:defRPr kern="1200">
        <a:solidFill>
          <a:schemeClr val="tx1"/>
        </a:solidFill>
        <a:latin typeface="Arial" panose="020B0604020202090204" pitchFamily="34" charset="0"/>
        <a:ea typeface="+mn-ea"/>
        <a:cs typeface="+mn-cs"/>
      </a:defRPr>
    </a:lvl7pPr>
    <a:lvl8pPr marL="5120640" algn="l" defTabSz="1463040" rtl="0" eaLnBrk="1" latinLnBrk="0" hangingPunct="1">
      <a:defRPr kern="1200">
        <a:solidFill>
          <a:schemeClr val="tx1"/>
        </a:solidFill>
        <a:latin typeface="Arial" panose="020B0604020202090204" pitchFamily="34" charset="0"/>
        <a:ea typeface="+mn-ea"/>
        <a:cs typeface="+mn-cs"/>
      </a:defRPr>
    </a:lvl8pPr>
    <a:lvl9pPr marL="5852160" algn="l" defTabSz="1463040" rtl="0" eaLnBrk="1" latinLnBrk="0" hangingPunct="1">
      <a:defRPr kern="1200">
        <a:solidFill>
          <a:schemeClr val="tx1"/>
        </a:solidFill>
        <a:latin typeface="Arial" panose="020B0604020202090204" pitchFamily="34" charset="0"/>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BF1"/>
    <a:srgbClr val="00FF00"/>
    <a:srgbClr val="1A165E"/>
    <a:srgbClr val="FF0000"/>
    <a:srgbClr val="FFFFFF"/>
    <a:srgbClr val="FFCC66"/>
    <a:srgbClr val="EBEBEB"/>
    <a:srgbClr val="171D5E"/>
    <a:srgbClr val="339933"/>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0" autoAdjust="0"/>
    <p:restoredTop sz="85442" autoAdjust="0"/>
  </p:normalViewPr>
  <p:slideViewPr>
    <p:cSldViewPr snapToGrid="0" snapToObjects="1">
      <p:cViewPr varScale="1">
        <p:scale>
          <a:sx n="80" d="100"/>
          <a:sy n="80" d="100"/>
        </p:scale>
        <p:origin x="1011" y="30"/>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Weak</a:t>
            </a:r>
            <a:r>
              <a:rPr lang="en-US" baseline="0" dirty="0"/>
              <a:t> Scalability</a:t>
            </a:r>
            <a:endParaRPr lang="en-US"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Non-blocking + DPU</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numRef>
              <c:f>Sheet1!$A$2:$A$5</c:f>
              <c:numCache>
                <c:formatCode>General</c:formatCode>
                <c:ptCount val="4"/>
                <c:pt idx="0">
                  <c:v>4</c:v>
                </c:pt>
                <c:pt idx="1">
                  <c:v>8</c:v>
                </c:pt>
                <c:pt idx="2">
                  <c:v>16</c:v>
                </c:pt>
                <c:pt idx="3">
                  <c:v>32</c:v>
                </c:pt>
              </c:numCache>
            </c:numRef>
          </c:cat>
          <c:val>
            <c:numRef>
              <c:f>Sheet1!$B$2:$B$5</c:f>
              <c:numCache>
                <c:formatCode>General</c:formatCode>
                <c:ptCount val="4"/>
                <c:pt idx="0">
                  <c:v>109</c:v>
                </c:pt>
                <c:pt idx="1">
                  <c:v>163</c:v>
                </c:pt>
                <c:pt idx="2">
                  <c:v>299</c:v>
                </c:pt>
                <c:pt idx="3">
                  <c:v>320</c:v>
                </c:pt>
              </c:numCache>
            </c:numRef>
          </c:val>
          <c:smooth val="0"/>
          <c:extLst>
            <c:ext xmlns:c16="http://schemas.microsoft.com/office/drawing/2014/chart" uri="{C3380CC4-5D6E-409C-BE32-E72D297353CC}">
              <c16:uniqueId val="{00000000-7E50-214D-ABD0-EDC5D6F2990F}"/>
            </c:ext>
          </c:extLst>
        </c:ser>
        <c:ser>
          <c:idx val="1"/>
          <c:order val="1"/>
          <c:tx>
            <c:strRef>
              <c:f>Sheet1!$C$1</c:f>
              <c:strCache>
                <c:ptCount val="1"/>
                <c:pt idx="0">
                  <c:v>Non-blocking - DPU</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numRef>
              <c:f>Sheet1!$A$2:$A$5</c:f>
              <c:numCache>
                <c:formatCode>General</c:formatCode>
                <c:ptCount val="4"/>
                <c:pt idx="0">
                  <c:v>4</c:v>
                </c:pt>
                <c:pt idx="1">
                  <c:v>8</c:v>
                </c:pt>
                <c:pt idx="2">
                  <c:v>16</c:v>
                </c:pt>
                <c:pt idx="3">
                  <c:v>32</c:v>
                </c:pt>
              </c:numCache>
            </c:numRef>
          </c:cat>
          <c:val>
            <c:numRef>
              <c:f>Sheet1!$C$2:$C$5</c:f>
              <c:numCache>
                <c:formatCode>General</c:formatCode>
                <c:ptCount val="4"/>
                <c:pt idx="0">
                  <c:v>104</c:v>
                </c:pt>
                <c:pt idx="1">
                  <c:v>162</c:v>
                </c:pt>
                <c:pt idx="2">
                  <c:v>291</c:v>
                </c:pt>
                <c:pt idx="3">
                  <c:v>312</c:v>
                </c:pt>
              </c:numCache>
            </c:numRef>
          </c:val>
          <c:smooth val="0"/>
          <c:extLst>
            <c:ext xmlns:c16="http://schemas.microsoft.com/office/drawing/2014/chart" uri="{C3380CC4-5D6E-409C-BE32-E72D297353CC}">
              <c16:uniqueId val="{00000001-7E50-214D-ABD0-EDC5D6F2990F}"/>
            </c:ext>
          </c:extLst>
        </c:ser>
        <c:ser>
          <c:idx val="2"/>
          <c:order val="2"/>
          <c:tx>
            <c:strRef>
              <c:f>Sheet1!$D$1</c:f>
              <c:strCache>
                <c:ptCount val="1"/>
                <c:pt idx="0">
                  <c:v>Blocking - DPU</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numRef>
              <c:f>Sheet1!$A$2:$A$5</c:f>
              <c:numCache>
                <c:formatCode>General</c:formatCode>
                <c:ptCount val="4"/>
                <c:pt idx="0">
                  <c:v>4</c:v>
                </c:pt>
                <c:pt idx="1">
                  <c:v>8</c:v>
                </c:pt>
                <c:pt idx="2">
                  <c:v>16</c:v>
                </c:pt>
                <c:pt idx="3">
                  <c:v>32</c:v>
                </c:pt>
              </c:numCache>
            </c:numRef>
          </c:cat>
          <c:val>
            <c:numRef>
              <c:f>Sheet1!$D$2:$D$5</c:f>
              <c:numCache>
                <c:formatCode>General</c:formatCode>
                <c:ptCount val="4"/>
                <c:pt idx="0">
                  <c:v>107</c:v>
                </c:pt>
                <c:pt idx="1">
                  <c:v>170</c:v>
                </c:pt>
                <c:pt idx="2">
                  <c:v>300</c:v>
                </c:pt>
                <c:pt idx="3">
                  <c:v>332</c:v>
                </c:pt>
              </c:numCache>
            </c:numRef>
          </c:val>
          <c:smooth val="0"/>
          <c:extLst>
            <c:ext xmlns:c16="http://schemas.microsoft.com/office/drawing/2014/chart" uri="{C3380CC4-5D6E-409C-BE32-E72D297353CC}">
              <c16:uniqueId val="{00000002-7E50-214D-ABD0-EDC5D6F2990F}"/>
            </c:ext>
          </c:extLst>
        </c:ser>
        <c:dLbls>
          <c:showLegendKey val="0"/>
          <c:showVal val="0"/>
          <c:showCatName val="0"/>
          <c:showSerName val="0"/>
          <c:showPercent val="0"/>
          <c:showBubbleSize val="0"/>
        </c:dLbls>
        <c:smooth val="0"/>
        <c:axId val="1396658080"/>
        <c:axId val="1396643712"/>
      </c:lineChart>
      <c:catAx>
        <c:axId val="139665808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1396643712"/>
        <c:crosses val="autoZero"/>
        <c:auto val="1"/>
        <c:lblAlgn val="ctr"/>
        <c:lblOffset val="100"/>
        <c:noMultiLvlLbl val="0"/>
      </c:catAx>
      <c:valAx>
        <c:axId val="139664371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1396658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Weak</a:t>
            </a:r>
            <a:r>
              <a:rPr lang="en-US" baseline="0" dirty="0"/>
              <a:t> Scalability</a:t>
            </a:r>
            <a:endParaRPr lang="en-US"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Non-blocking + DPU</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numRef>
              <c:f>Sheet1!$A$2:$A$5</c:f>
              <c:numCache>
                <c:formatCode>General</c:formatCode>
                <c:ptCount val="4"/>
                <c:pt idx="0">
                  <c:v>4</c:v>
                </c:pt>
                <c:pt idx="1">
                  <c:v>8</c:v>
                </c:pt>
                <c:pt idx="2">
                  <c:v>16</c:v>
                </c:pt>
                <c:pt idx="3">
                  <c:v>32</c:v>
                </c:pt>
              </c:numCache>
            </c:numRef>
          </c:cat>
          <c:val>
            <c:numRef>
              <c:f>Sheet1!$B$2:$B$5</c:f>
              <c:numCache>
                <c:formatCode>General</c:formatCode>
                <c:ptCount val="4"/>
                <c:pt idx="0">
                  <c:v>1000</c:v>
                </c:pt>
                <c:pt idx="1">
                  <c:v>644</c:v>
                </c:pt>
                <c:pt idx="2">
                  <c:v>525</c:v>
                </c:pt>
                <c:pt idx="3">
                  <c:v>281</c:v>
                </c:pt>
              </c:numCache>
            </c:numRef>
          </c:val>
          <c:smooth val="0"/>
          <c:extLst>
            <c:ext xmlns:c16="http://schemas.microsoft.com/office/drawing/2014/chart" uri="{C3380CC4-5D6E-409C-BE32-E72D297353CC}">
              <c16:uniqueId val="{00000000-7E50-214D-ABD0-EDC5D6F2990F}"/>
            </c:ext>
          </c:extLst>
        </c:ser>
        <c:ser>
          <c:idx val="1"/>
          <c:order val="1"/>
          <c:tx>
            <c:strRef>
              <c:f>Sheet1!$C$1</c:f>
              <c:strCache>
                <c:ptCount val="1"/>
                <c:pt idx="0">
                  <c:v>Non-blocking - DPU</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numRef>
              <c:f>Sheet1!$A$2:$A$5</c:f>
              <c:numCache>
                <c:formatCode>General</c:formatCode>
                <c:ptCount val="4"/>
                <c:pt idx="0">
                  <c:v>4</c:v>
                </c:pt>
                <c:pt idx="1">
                  <c:v>8</c:v>
                </c:pt>
                <c:pt idx="2">
                  <c:v>16</c:v>
                </c:pt>
                <c:pt idx="3">
                  <c:v>32</c:v>
                </c:pt>
              </c:numCache>
            </c:numRef>
          </c:cat>
          <c:val>
            <c:numRef>
              <c:f>Sheet1!$C$2:$C$5</c:f>
              <c:numCache>
                <c:formatCode>General</c:formatCode>
                <c:ptCount val="4"/>
                <c:pt idx="0">
                  <c:v>990</c:v>
                </c:pt>
                <c:pt idx="1">
                  <c:v>644</c:v>
                </c:pt>
                <c:pt idx="2">
                  <c:v>518</c:v>
                </c:pt>
                <c:pt idx="3">
                  <c:v>282</c:v>
                </c:pt>
              </c:numCache>
            </c:numRef>
          </c:val>
          <c:smooth val="0"/>
          <c:extLst>
            <c:ext xmlns:c16="http://schemas.microsoft.com/office/drawing/2014/chart" uri="{C3380CC4-5D6E-409C-BE32-E72D297353CC}">
              <c16:uniqueId val="{00000001-7E50-214D-ABD0-EDC5D6F2990F}"/>
            </c:ext>
          </c:extLst>
        </c:ser>
        <c:ser>
          <c:idx val="2"/>
          <c:order val="2"/>
          <c:tx>
            <c:strRef>
              <c:f>Sheet1!$D$1</c:f>
              <c:strCache>
                <c:ptCount val="1"/>
                <c:pt idx="0">
                  <c:v>Blocking - DPU</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numRef>
              <c:f>Sheet1!$A$2:$A$5</c:f>
              <c:numCache>
                <c:formatCode>General</c:formatCode>
                <c:ptCount val="4"/>
                <c:pt idx="0">
                  <c:v>4</c:v>
                </c:pt>
                <c:pt idx="1">
                  <c:v>8</c:v>
                </c:pt>
                <c:pt idx="2">
                  <c:v>16</c:v>
                </c:pt>
                <c:pt idx="3">
                  <c:v>32</c:v>
                </c:pt>
              </c:numCache>
            </c:numRef>
          </c:cat>
          <c:val>
            <c:numRef>
              <c:f>Sheet1!$D$2:$D$5</c:f>
              <c:numCache>
                <c:formatCode>General</c:formatCode>
                <c:ptCount val="4"/>
                <c:pt idx="0">
                  <c:v>1018</c:v>
                </c:pt>
                <c:pt idx="1">
                  <c:v>680</c:v>
                </c:pt>
                <c:pt idx="2">
                  <c:v>527</c:v>
                </c:pt>
                <c:pt idx="3">
                  <c:v>290</c:v>
                </c:pt>
              </c:numCache>
            </c:numRef>
          </c:val>
          <c:smooth val="0"/>
          <c:extLst>
            <c:ext xmlns:c16="http://schemas.microsoft.com/office/drawing/2014/chart" uri="{C3380CC4-5D6E-409C-BE32-E72D297353CC}">
              <c16:uniqueId val="{00000002-7E50-214D-ABD0-EDC5D6F2990F}"/>
            </c:ext>
          </c:extLst>
        </c:ser>
        <c:dLbls>
          <c:showLegendKey val="0"/>
          <c:showVal val="0"/>
          <c:showCatName val="0"/>
          <c:showSerName val="0"/>
          <c:showPercent val="0"/>
          <c:showBubbleSize val="0"/>
        </c:dLbls>
        <c:smooth val="0"/>
        <c:axId val="1396658080"/>
        <c:axId val="1396643712"/>
      </c:lineChart>
      <c:catAx>
        <c:axId val="139665808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1396643712"/>
        <c:crosses val="autoZero"/>
        <c:auto val="1"/>
        <c:lblAlgn val="ctr"/>
        <c:lblOffset val="100"/>
        <c:noMultiLvlLbl val="0"/>
      </c:catAx>
      <c:valAx>
        <c:axId val="139664371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crossAx val="1396658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defRPr sz="1200"/>
            </a:lvl1pPr>
          </a:lstStyle>
          <a:p>
            <a:pPr>
              <a:defRPr/>
            </a:pPr>
            <a:endParaRPr lang="en-US"/>
          </a:p>
        </p:txBody>
      </p:sp>
      <p:sp>
        <p:nvSpPr>
          <p:cNvPr id="307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a:lvl1pPr>
          </a:lstStyle>
          <a:p>
            <a:pPr>
              <a:defRPr/>
            </a:pPr>
            <a:fld id="{A53A6D94-ACF9-42A0-85C5-BEDEB1BB10D6}" type="datetime1">
              <a:rPr lang="en-US"/>
              <a:t>5/16/2022</a:t>
            </a:fld>
            <a:endParaRPr lang="en-US"/>
          </a:p>
        </p:txBody>
      </p:sp>
      <p:sp>
        <p:nvSpPr>
          <p:cNvPr id="2048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defRPr sz="1200"/>
            </a:lvl1pPr>
          </a:lstStyle>
          <a:p>
            <a:pPr>
              <a:defRPr/>
            </a:pPr>
            <a:endParaRPr lang="en-US"/>
          </a:p>
        </p:txBody>
      </p:sp>
      <p:sp>
        <p:nvSpPr>
          <p:cNvPr id="307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0" hangingPunct="0">
              <a:defRPr sz="1200"/>
            </a:lvl1pPr>
          </a:lstStyle>
          <a:p>
            <a:pPr>
              <a:defRPr/>
            </a:pPr>
            <a:fld id="{F7955AAC-459B-41C9-B94E-28E6DAD1A99F}" type="slidenum">
              <a:rPr lang="en-US"/>
              <a:t>‹#›</a:t>
            </a:fld>
            <a:endParaRPr lang="en-US"/>
          </a:p>
        </p:txBody>
      </p:sp>
    </p:spTree>
  </p:cSld>
  <p:clrMap bg1="lt1" tx1="dk1" bg2="lt2" tx2="dk2" accent1="accent1" accent2="accent2" accent3="accent3" accent4="accent4" accent5="accent5" accent6="accent6" hlink="hlink" folHlink="folHlink"/>
  <p:notesStyle>
    <a:lvl1pPr algn="l" defTabSz="731520" rtl="0" eaLnBrk="0" fontAlgn="base" hangingPunct="0">
      <a:spcBef>
        <a:spcPct val="30000"/>
      </a:spcBef>
      <a:spcAft>
        <a:spcPct val="0"/>
      </a:spcAft>
      <a:defRPr sz="1920" kern="1200">
        <a:solidFill>
          <a:schemeClr val="tx1"/>
        </a:solidFill>
        <a:latin typeface="Calibri" panose="020F0502020204030204" pitchFamily="34" charset="0"/>
        <a:ea typeface="+mn-ea"/>
        <a:cs typeface="+mn-cs"/>
      </a:defRPr>
    </a:lvl1pPr>
    <a:lvl2pPr marL="731520" algn="l" defTabSz="731520" rtl="0" eaLnBrk="0" fontAlgn="base" hangingPunct="0">
      <a:spcBef>
        <a:spcPct val="30000"/>
      </a:spcBef>
      <a:spcAft>
        <a:spcPct val="0"/>
      </a:spcAft>
      <a:defRPr sz="1920" kern="1200">
        <a:solidFill>
          <a:schemeClr val="tx1"/>
        </a:solidFill>
        <a:latin typeface="Calibri" panose="020F0502020204030204" pitchFamily="34" charset="0"/>
        <a:ea typeface="+mn-ea"/>
        <a:cs typeface="+mn-cs"/>
      </a:defRPr>
    </a:lvl2pPr>
    <a:lvl3pPr marL="1463040" algn="l" defTabSz="731520" rtl="0" eaLnBrk="0" fontAlgn="base" hangingPunct="0">
      <a:spcBef>
        <a:spcPct val="30000"/>
      </a:spcBef>
      <a:spcAft>
        <a:spcPct val="0"/>
      </a:spcAft>
      <a:defRPr sz="1920" kern="1200">
        <a:solidFill>
          <a:schemeClr val="tx1"/>
        </a:solidFill>
        <a:latin typeface="Calibri" panose="020F0502020204030204" pitchFamily="34" charset="0"/>
        <a:ea typeface="+mn-ea"/>
        <a:cs typeface="+mn-cs"/>
      </a:defRPr>
    </a:lvl3pPr>
    <a:lvl4pPr marL="2194560" algn="l" defTabSz="731520" rtl="0" eaLnBrk="0" fontAlgn="base" hangingPunct="0">
      <a:spcBef>
        <a:spcPct val="30000"/>
      </a:spcBef>
      <a:spcAft>
        <a:spcPct val="0"/>
      </a:spcAft>
      <a:defRPr sz="1920" kern="1200">
        <a:solidFill>
          <a:schemeClr val="tx1"/>
        </a:solidFill>
        <a:latin typeface="Calibri" panose="020F0502020204030204" pitchFamily="34" charset="0"/>
        <a:ea typeface="+mn-ea"/>
        <a:cs typeface="+mn-cs"/>
      </a:defRPr>
    </a:lvl4pPr>
    <a:lvl5pPr marL="2926080" algn="l" defTabSz="731520" rtl="0" eaLnBrk="0" fontAlgn="base" hangingPunct="0">
      <a:spcBef>
        <a:spcPct val="30000"/>
      </a:spcBef>
      <a:spcAft>
        <a:spcPct val="0"/>
      </a:spcAft>
      <a:defRPr sz="1920" kern="1200">
        <a:solidFill>
          <a:schemeClr val="tx1"/>
        </a:solidFill>
        <a:latin typeface="Calibri" panose="020F0502020204030204" pitchFamily="34" charset="0"/>
        <a:ea typeface="+mn-ea"/>
        <a:cs typeface="+mn-cs"/>
      </a:defRPr>
    </a:lvl5pPr>
    <a:lvl6pPr marL="3657600" algn="l" defTabSz="1463040" rtl="0" eaLnBrk="1" latinLnBrk="0" hangingPunct="1">
      <a:defRPr sz="1920" kern="1200">
        <a:solidFill>
          <a:schemeClr val="tx1"/>
        </a:solidFill>
        <a:latin typeface="+mn-lt"/>
        <a:ea typeface="+mn-ea"/>
        <a:cs typeface="+mn-cs"/>
      </a:defRPr>
    </a:lvl6pPr>
    <a:lvl7pPr marL="4389120" algn="l" defTabSz="1463040" rtl="0" eaLnBrk="1" latinLnBrk="0" hangingPunct="1">
      <a:defRPr sz="1920" kern="1200">
        <a:solidFill>
          <a:schemeClr val="tx1"/>
        </a:solidFill>
        <a:latin typeface="+mn-lt"/>
        <a:ea typeface="+mn-ea"/>
        <a:cs typeface="+mn-cs"/>
      </a:defRPr>
    </a:lvl7pPr>
    <a:lvl8pPr marL="5120640" algn="l" defTabSz="1463040" rtl="0" eaLnBrk="1" latinLnBrk="0" hangingPunct="1">
      <a:defRPr sz="1920" kern="1200">
        <a:solidFill>
          <a:schemeClr val="tx1"/>
        </a:solidFill>
        <a:latin typeface="+mn-lt"/>
        <a:ea typeface="+mn-ea"/>
        <a:cs typeface="+mn-cs"/>
      </a:defRPr>
    </a:lvl8pPr>
    <a:lvl9pPr marL="5852160" algn="l" defTabSz="146304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dirty="0"/>
          </a:p>
        </p:txBody>
      </p:sp>
      <p:sp>
        <p:nvSpPr>
          <p:cNvPr id="4" name="灯片编号占位符 3"/>
          <p:cNvSpPr>
            <a:spLocks noGrp="1"/>
          </p:cNvSpPr>
          <p:nvPr>
            <p:ph type="sldNum" sz="quarter" idx="5"/>
          </p:nvPr>
        </p:nvSpPr>
        <p:spPr/>
        <p:txBody>
          <a:bodyPr/>
          <a:lstStyle/>
          <a:p>
            <a:pPr>
              <a:defRPr/>
            </a:pPr>
            <a:fld id="{F7955AAC-459B-41C9-B94E-28E6DAD1A99F}" type="slidenum">
              <a:rPr lang="en-US" smtClean="0"/>
              <a:t>3</a:t>
            </a:fld>
            <a:endParaRPr lang="en-US"/>
          </a:p>
        </p:txBody>
      </p:sp>
    </p:spTree>
    <p:extLst>
      <p:ext uri="{BB962C8B-B14F-4D97-AF65-F5344CB8AC3E}">
        <p14:creationId xmlns:p14="http://schemas.microsoft.com/office/powerpoint/2010/main" val="263189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73152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F7955AAC-459B-41C9-B94E-28E6DAD1A99F}"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F7955AAC-459B-41C9-B94E-28E6DAD1A99F}" type="slidenum">
              <a:rPr lang="en-US" smtClean="0"/>
              <a:t>32</a:t>
            </a:fld>
            <a:endParaRPr lang="en-US"/>
          </a:p>
        </p:txBody>
      </p:sp>
    </p:spTree>
    <p:extLst>
      <p:ext uri="{BB962C8B-B14F-4D97-AF65-F5344CB8AC3E}">
        <p14:creationId xmlns:p14="http://schemas.microsoft.com/office/powerpoint/2010/main" val="29331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3350262" y="-10309"/>
            <a:ext cx="11280136" cy="2753509"/>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l="10208" r="11304"/>
          <a:stretch>
            <a:fillRect/>
          </a:stretch>
        </p:blipFill>
        <p:spPr>
          <a:xfrm>
            <a:off x="100208" y="334201"/>
            <a:ext cx="3106455" cy="1982245"/>
          </a:xfrm>
          <a:prstGeom prst="rect">
            <a:avLst/>
          </a:prstGeom>
        </p:spPr>
      </p:pic>
      <p:pic>
        <p:nvPicPr>
          <p:cNvPr id="4" name="Picture 3" descr="side_b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 y="6901181"/>
            <a:ext cx="14630400" cy="132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3350262" y="2748281"/>
            <a:ext cx="11280139" cy="299720"/>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sp>
        <p:nvSpPr>
          <p:cNvPr id="7" name="Rectangle 6"/>
          <p:cNvSpPr/>
          <p:nvPr userDrawn="1"/>
        </p:nvSpPr>
        <p:spPr>
          <a:xfrm>
            <a:off x="1" y="2748281"/>
            <a:ext cx="3350261" cy="299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sp>
        <p:nvSpPr>
          <p:cNvPr id="18" name="Title 17"/>
          <p:cNvSpPr>
            <a:spLocks noGrp="1"/>
          </p:cNvSpPr>
          <p:nvPr>
            <p:ph type="title" hasCustomPrompt="1"/>
          </p:nvPr>
        </p:nvSpPr>
        <p:spPr>
          <a:xfrm>
            <a:off x="805218" y="3687276"/>
            <a:ext cx="13213538" cy="1460921"/>
          </a:xfrm>
        </p:spPr>
        <p:txBody>
          <a:bodyPr anchor="t" anchorCtr="0">
            <a:normAutofit/>
          </a:bodyPr>
          <a:lstStyle>
            <a:lvl1pPr algn="ctr">
              <a:defRPr sz="4000" b="1">
                <a:solidFill>
                  <a:srgbClr val="1A165E"/>
                </a:solidFill>
              </a:defRPr>
            </a:lvl1pPr>
          </a:lstStyle>
          <a:p>
            <a:r>
              <a:rPr lang="en-US" dirty="0"/>
              <a:t>Click to edit Title</a:t>
            </a:r>
          </a:p>
        </p:txBody>
      </p:sp>
      <p:sp>
        <p:nvSpPr>
          <p:cNvPr id="21" name="Content Placeholder 20"/>
          <p:cNvSpPr>
            <a:spLocks noGrp="1"/>
          </p:cNvSpPr>
          <p:nvPr>
            <p:ph sz="quarter" idx="10" hasCustomPrompt="1"/>
          </p:nvPr>
        </p:nvSpPr>
        <p:spPr>
          <a:xfrm>
            <a:off x="805218" y="5580032"/>
            <a:ext cx="13220560" cy="1012656"/>
          </a:xfrm>
        </p:spPr>
        <p:txBody>
          <a:bodyPr lIns="91440" tIns="0" rIns="91440" bIns="0" anchor="t" anchorCtr="0">
            <a:noAutofit/>
          </a:bodyPr>
          <a:lstStyle>
            <a:lvl1pPr marL="0" indent="0" algn="ctr">
              <a:buNone/>
              <a:defRPr sz="2880" baseline="0">
                <a:solidFill>
                  <a:schemeClr val="accent4">
                    <a:lumMod val="50000"/>
                    <a:lumOff val="50000"/>
                  </a:schemeClr>
                </a:solidFill>
              </a:defRPr>
            </a:lvl1pPr>
          </a:lstStyle>
          <a:p>
            <a:pPr lvl="0"/>
            <a:r>
              <a:rPr lang="en-US" dirty="0"/>
              <a:t>Click to edit 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2_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723899" y="7103429"/>
            <a:ext cx="13182602" cy="382187"/>
          </a:xfrm>
          <a:prstGeom prst="rect">
            <a:avLst/>
          </a:prstGeom>
        </p:spPr>
        <p:txBody>
          <a:bodyPr lIns="45719" tIns="45719" rIns="45719" bIns="45719" anchor="b"/>
          <a:lstStyle>
            <a:lvl1pPr marL="0" indent="0" defTabSz="495300">
              <a:lnSpc>
                <a:spcPct val="100000"/>
              </a:lnSpc>
              <a:spcBef>
                <a:spcPts val="0"/>
              </a:spcBef>
              <a:buSzTx/>
              <a:buNone/>
              <a:defRPr sz="2160" b="1"/>
            </a:lvl1pPr>
          </a:lstStyle>
          <a:p>
            <a:r>
              <a:t>Author and Date</a:t>
            </a:r>
          </a:p>
        </p:txBody>
      </p:sp>
      <p:sp>
        <p:nvSpPr>
          <p:cNvPr id="12" name="Presentation Title"/>
          <p:cNvSpPr txBox="1">
            <a:spLocks noGrp="1"/>
          </p:cNvSpPr>
          <p:nvPr>
            <p:ph type="title" hasCustomPrompt="1"/>
          </p:nvPr>
        </p:nvSpPr>
        <p:spPr>
          <a:xfrm>
            <a:off x="723898" y="1544995"/>
            <a:ext cx="13182602" cy="2788921"/>
          </a:xfrm>
          <a:prstGeom prst="rect">
            <a:avLst/>
          </a:prstGeom>
        </p:spPr>
        <p:txBody>
          <a:bodyPr anchor="b"/>
          <a:lstStyle>
            <a:lvl1pPr>
              <a:defRPr sz="6960" spc="-139"/>
            </a:lvl1pPr>
          </a:lstStyle>
          <a:p>
            <a:r>
              <a:t>Presentation Title</a:t>
            </a:r>
          </a:p>
        </p:txBody>
      </p:sp>
      <p:sp>
        <p:nvSpPr>
          <p:cNvPr id="13" name="Body Level One…"/>
          <p:cNvSpPr txBox="1">
            <a:spLocks noGrp="1"/>
          </p:cNvSpPr>
          <p:nvPr>
            <p:ph type="body" sz="quarter" idx="1" hasCustomPrompt="1"/>
          </p:nvPr>
        </p:nvSpPr>
        <p:spPr>
          <a:xfrm>
            <a:off x="723900" y="4318119"/>
            <a:ext cx="13182600" cy="1143001"/>
          </a:xfrm>
          <a:prstGeom prst="rect">
            <a:avLst/>
          </a:prstGeom>
        </p:spPr>
        <p:txBody>
          <a:bodyPr/>
          <a:lstStyle>
            <a:lvl1pPr marL="0" indent="0" defTabSz="495300">
              <a:lnSpc>
                <a:spcPct val="100000"/>
              </a:lnSpc>
              <a:spcBef>
                <a:spcPts val="0"/>
              </a:spcBef>
              <a:buSzTx/>
              <a:buNone/>
              <a:defRPr sz="3300" b="1"/>
            </a:lvl1pPr>
            <a:lvl2pPr marL="0" indent="274320" defTabSz="495300">
              <a:lnSpc>
                <a:spcPct val="100000"/>
              </a:lnSpc>
              <a:spcBef>
                <a:spcPts val="0"/>
              </a:spcBef>
              <a:buSzTx/>
              <a:buNone/>
              <a:defRPr sz="3300" b="1"/>
            </a:lvl2pPr>
            <a:lvl3pPr marL="0" indent="548640" defTabSz="495300">
              <a:lnSpc>
                <a:spcPct val="100000"/>
              </a:lnSpc>
              <a:spcBef>
                <a:spcPts val="0"/>
              </a:spcBef>
              <a:buSzTx/>
              <a:buNone/>
              <a:defRPr sz="3300" b="1"/>
            </a:lvl3pPr>
            <a:lvl4pPr marL="0" indent="822960" defTabSz="495300">
              <a:lnSpc>
                <a:spcPct val="100000"/>
              </a:lnSpc>
              <a:spcBef>
                <a:spcPts val="0"/>
              </a:spcBef>
              <a:buSzTx/>
              <a:buNone/>
              <a:defRPr sz="3300" b="1"/>
            </a:lvl4pPr>
            <a:lvl5pPr marL="0" indent="1097280" defTabSz="495300">
              <a:lnSpc>
                <a:spcPct val="100000"/>
              </a:lnSpc>
              <a:spcBef>
                <a:spcPts val="0"/>
              </a:spcBef>
              <a:buSzTx/>
              <a:buNone/>
              <a:defRPr sz="33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7204649" y="7848599"/>
            <a:ext cx="221102" cy="22476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367121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723900" y="571500"/>
            <a:ext cx="5867400" cy="861060"/>
          </a:xfrm>
          <a:prstGeom prst="rect">
            <a:avLst/>
          </a:prstGeom>
        </p:spPr>
        <p:txBody>
          <a:bodyPr/>
          <a:lstStyle/>
          <a:p>
            <a:r>
              <a:t>Slide Title</a:t>
            </a:r>
          </a:p>
        </p:txBody>
      </p:sp>
      <p:sp>
        <p:nvSpPr>
          <p:cNvPr id="61" name="Slide Subtitle"/>
          <p:cNvSpPr txBox="1">
            <a:spLocks noGrp="1"/>
          </p:cNvSpPr>
          <p:nvPr>
            <p:ph type="body" sz="quarter" idx="21" hasCustomPrompt="1"/>
          </p:nvPr>
        </p:nvSpPr>
        <p:spPr>
          <a:xfrm>
            <a:off x="723900" y="1347577"/>
            <a:ext cx="5867400" cy="560868"/>
          </a:xfrm>
          <a:prstGeom prst="rect">
            <a:avLst/>
          </a:prstGeom>
        </p:spPr>
        <p:txBody>
          <a:bodyPr lIns="45719" tIns="45719" rIns="45719" bIns="45719"/>
          <a:lstStyle>
            <a:lvl1pPr marL="0" indent="0" defTabSz="495300">
              <a:lnSpc>
                <a:spcPct val="100000"/>
              </a:lnSpc>
              <a:spcBef>
                <a:spcPts val="0"/>
              </a:spcBef>
              <a:buSzTx/>
              <a:buNone/>
              <a:defRPr sz="3300" b="1"/>
            </a:lvl1pPr>
          </a:lstStyle>
          <a:p>
            <a:r>
              <a:t>Slide Subtitle</a:t>
            </a:r>
          </a:p>
        </p:txBody>
      </p:sp>
      <p:sp>
        <p:nvSpPr>
          <p:cNvPr id="62" name="Body Level One…"/>
          <p:cNvSpPr txBox="1">
            <a:spLocks noGrp="1"/>
          </p:cNvSpPr>
          <p:nvPr>
            <p:ph type="body" sz="half" idx="1" hasCustomPrompt="1"/>
          </p:nvPr>
        </p:nvSpPr>
        <p:spPr>
          <a:xfrm>
            <a:off x="723900" y="2549103"/>
            <a:ext cx="5867400" cy="4953607"/>
          </a:xfrm>
          <a:prstGeom prst="rect">
            <a:avLst/>
          </a:prstGeom>
        </p:spPr>
        <p:txBody>
          <a:bodyPr/>
          <a:lstStyle/>
          <a:p>
            <a:r>
              <a:t>Slide bullet text</a:t>
            </a:r>
          </a:p>
          <a:p>
            <a:pPr lvl="1"/>
            <a:endParaRPr/>
          </a:p>
          <a:p>
            <a:pPr lvl="2"/>
            <a:endParaRPr/>
          </a:p>
          <a:p>
            <a:pPr lvl="3"/>
            <a:endParaRPr/>
          </a:p>
          <a:p>
            <a:pPr lvl="4"/>
            <a:endParaRPr/>
          </a:p>
        </p:txBody>
      </p:sp>
      <p:sp>
        <p:nvSpPr>
          <p:cNvPr id="63" name="Large rock formation under dark clouds with a dirt road in the foreground"/>
          <p:cNvSpPr>
            <a:spLocks noGrp="1"/>
          </p:cNvSpPr>
          <p:nvPr>
            <p:ph type="pic" idx="22"/>
          </p:nvPr>
        </p:nvSpPr>
        <p:spPr>
          <a:xfrm>
            <a:off x="3828120" y="758309"/>
            <a:ext cx="13517881" cy="6716083"/>
          </a:xfrm>
          <a:prstGeom prst="rect">
            <a:avLst/>
          </a:prstGeom>
        </p:spPr>
        <p:txBody>
          <a:bodyPr lIns="91439" tIns="45719" rIns="91439" bIns="45719">
            <a:noAutofit/>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543192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723900" y="1347577"/>
            <a:ext cx="13182600" cy="560868"/>
          </a:xfrm>
          <a:prstGeom prst="rect">
            <a:avLst/>
          </a:prstGeom>
        </p:spPr>
        <p:txBody>
          <a:bodyPr lIns="45719" tIns="45719" rIns="45719" bIns="45719"/>
          <a:lstStyle>
            <a:lvl1pPr marL="0" indent="0" defTabSz="495300">
              <a:lnSpc>
                <a:spcPct val="100000"/>
              </a:lnSpc>
              <a:spcBef>
                <a:spcPts val="0"/>
              </a:spcBef>
              <a:buSzTx/>
              <a:buNone/>
              <a:defRPr sz="33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608488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2" y="3045936"/>
            <a:ext cx="14637225" cy="3552825"/>
          </a:xfrm>
          <a:prstGeom prst="rect">
            <a:avLst/>
          </a:prstGeom>
        </p:spPr>
      </p:pic>
      <p:pic>
        <p:nvPicPr>
          <p:cNvPr id="4" name="Picture 3" descr="side_b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6901181"/>
            <a:ext cx="14630400" cy="132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1" y="1"/>
            <a:ext cx="3350261" cy="27482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a:solidFill>
                <a:srgbClr val="FFFFFF"/>
              </a:solidFill>
            </a:endParaRPr>
          </a:p>
        </p:txBody>
      </p:sp>
      <p:sp>
        <p:nvSpPr>
          <p:cNvPr id="6" name="Rectangle 5"/>
          <p:cNvSpPr/>
          <p:nvPr userDrawn="1"/>
        </p:nvSpPr>
        <p:spPr>
          <a:xfrm>
            <a:off x="3350262" y="2748281"/>
            <a:ext cx="11280139" cy="299720"/>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sp>
        <p:nvSpPr>
          <p:cNvPr id="7" name="Rectangle 6"/>
          <p:cNvSpPr/>
          <p:nvPr userDrawn="1"/>
        </p:nvSpPr>
        <p:spPr>
          <a:xfrm>
            <a:off x="1" y="2748281"/>
            <a:ext cx="3350261" cy="299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sp>
        <p:nvSpPr>
          <p:cNvPr id="11" name="Rectangle 4"/>
          <p:cNvSpPr>
            <a:spLocks noChangeArrowheads="1"/>
          </p:cNvSpPr>
          <p:nvPr userDrawn="1"/>
        </p:nvSpPr>
        <p:spPr bwMode="auto">
          <a:xfrm>
            <a:off x="272954" y="7711679"/>
            <a:ext cx="140981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90204" pitchFamily="34" charset="0"/>
              <a:buChar char="•"/>
              <a:defRPr sz="2300" b="1">
                <a:solidFill>
                  <a:schemeClr val="tx2"/>
                </a:solidFill>
                <a:latin typeface="Arial" panose="020B0604020202090204" pitchFamily="34" charset="0"/>
              </a:defRPr>
            </a:lvl1pPr>
            <a:lvl2pPr marL="742950" indent="-285750" eaLnBrk="0" hangingPunct="0">
              <a:spcBef>
                <a:spcPts val="300"/>
              </a:spcBef>
              <a:buClr>
                <a:schemeClr val="tx2"/>
              </a:buClr>
              <a:buFont typeface="Arial" panose="020B0604020202090204" pitchFamily="34" charset="0"/>
              <a:buChar char="–"/>
              <a:defRPr sz="2200">
                <a:solidFill>
                  <a:schemeClr val="tx1"/>
                </a:solidFill>
                <a:latin typeface="Arial" panose="020B0604020202090204" pitchFamily="34" charset="0"/>
              </a:defRPr>
            </a:lvl2pPr>
            <a:lvl3pPr marL="1143000" indent="-228600" eaLnBrk="0" hangingPunct="0">
              <a:spcBef>
                <a:spcPct val="20000"/>
              </a:spcBef>
              <a:buClr>
                <a:schemeClr val="tx2"/>
              </a:buClr>
              <a:buFont typeface="Arial" panose="020B0604020202090204" pitchFamily="34" charset="0"/>
              <a:buChar char="•"/>
              <a:defRPr sz="2000">
                <a:solidFill>
                  <a:schemeClr val="tx1"/>
                </a:solidFill>
                <a:latin typeface="Arial" panose="020B0604020202090204" pitchFamily="34" charset="0"/>
              </a:defRPr>
            </a:lvl3pPr>
            <a:lvl4pPr marL="1600200" indent="-228600" eaLnBrk="0" hangingPunct="0">
              <a:spcBef>
                <a:spcPct val="20000"/>
              </a:spcBef>
              <a:buClr>
                <a:schemeClr val="tx2"/>
              </a:buClr>
              <a:buFont typeface="Arial" panose="020B0604020202090204" pitchFamily="34" charset="0"/>
              <a:buChar char="–"/>
              <a:defRPr sz="1500">
                <a:solidFill>
                  <a:schemeClr val="tx1"/>
                </a:solidFill>
                <a:latin typeface="Arial" panose="020B0604020202090204" pitchFamily="34" charset="0"/>
              </a:defRPr>
            </a:lvl4pPr>
            <a:lvl5pPr marL="2057400" indent="-228600" eaLnBrk="0" hangingPunct="0">
              <a:spcBef>
                <a:spcPct val="20000"/>
              </a:spcBef>
              <a:buClr>
                <a:schemeClr val="tx2"/>
              </a:buClr>
              <a:buFont typeface="Arial" panose="020B0604020202090204" pitchFamily="34" charset="0"/>
              <a:buChar char="»"/>
              <a:defRPr sz="1500">
                <a:solidFill>
                  <a:schemeClr val="tx1"/>
                </a:solidFill>
                <a:latin typeface="Arial" panose="020B0604020202090204" pitchFamily="34" charset="0"/>
              </a:defRPr>
            </a:lvl5pPr>
            <a:lvl6pPr marL="25146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6pPr>
            <a:lvl7pPr marL="29718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7pPr>
            <a:lvl8pPr marL="34290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8pPr>
            <a:lvl9pPr marL="38862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9pPr>
          </a:lstStyle>
          <a:p>
            <a:pPr>
              <a:spcBef>
                <a:spcPct val="0"/>
              </a:spcBef>
              <a:buFontTx/>
              <a:buNone/>
            </a:pPr>
            <a:r>
              <a:rPr lang="en-US" altLang="en-US" sz="1000" dirty="0">
                <a:solidFill>
                  <a:schemeClr val="tx1"/>
                </a:solidFill>
              </a:rPr>
              <a:t>All trademarks are property of their respective owners. All information is provided “As-Is” without any kind of warranty.   The HPC-AI Advisory Council makes no representation to the accuracy and completeness of the information contained herein.  HPC-AI Advisory Council undertakes no duty and assumes no obligation to update or correct any information presented herein.</a:t>
            </a:r>
            <a:r>
              <a:rPr lang="en-US" altLang="en-US" sz="1000" b="0" dirty="0">
                <a:solidFill>
                  <a:schemeClr val="tx1"/>
                </a:solidFill>
              </a:rPr>
              <a:t>  </a:t>
            </a:r>
          </a:p>
        </p:txBody>
      </p:sp>
      <p:sp>
        <p:nvSpPr>
          <p:cNvPr id="12" name="Text Box 3"/>
          <p:cNvSpPr txBox="1">
            <a:spLocks noChangeArrowheads="1"/>
          </p:cNvSpPr>
          <p:nvPr userDrawn="1"/>
        </p:nvSpPr>
        <p:spPr bwMode="auto">
          <a:xfrm>
            <a:off x="5174495" y="751661"/>
            <a:ext cx="67722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90204" pitchFamily="34" charset="0"/>
              <a:buChar char="•"/>
              <a:defRPr sz="2300" b="1">
                <a:solidFill>
                  <a:schemeClr val="tx2"/>
                </a:solidFill>
                <a:latin typeface="Arial" panose="020B0604020202090204" pitchFamily="34" charset="0"/>
              </a:defRPr>
            </a:lvl1pPr>
            <a:lvl2pPr marL="742950" indent="-285750" eaLnBrk="0" hangingPunct="0">
              <a:spcBef>
                <a:spcPts val="300"/>
              </a:spcBef>
              <a:buClr>
                <a:schemeClr val="tx2"/>
              </a:buClr>
              <a:buFont typeface="Arial" panose="020B0604020202090204" pitchFamily="34" charset="0"/>
              <a:buChar char="–"/>
              <a:defRPr sz="2200">
                <a:solidFill>
                  <a:schemeClr val="tx1"/>
                </a:solidFill>
                <a:latin typeface="Arial" panose="020B0604020202090204" pitchFamily="34" charset="0"/>
              </a:defRPr>
            </a:lvl2pPr>
            <a:lvl3pPr marL="1143000" indent="-228600" eaLnBrk="0" hangingPunct="0">
              <a:spcBef>
                <a:spcPct val="20000"/>
              </a:spcBef>
              <a:buClr>
                <a:schemeClr val="tx2"/>
              </a:buClr>
              <a:buFont typeface="Arial" panose="020B0604020202090204" pitchFamily="34" charset="0"/>
              <a:buChar char="•"/>
              <a:defRPr sz="2000">
                <a:solidFill>
                  <a:schemeClr val="tx1"/>
                </a:solidFill>
                <a:latin typeface="Arial" panose="020B0604020202090204" pitchFamily="34" charset="0"/>
              </a:defRPr>
            </a:lvl3pPr>
            <a:lvl4pPr marL="1600200" indent="-228600" eaLnBrk="0" hangingPunct="0">
              <a:spcBef>
                <a:spcPct val="20000"/>
              </a:spcBef>
              <a:buClr>
                <a:schemeClr val="tx2"/>
              </a:buClr>
              <a:buFont typeface="Arial" panose="020B0604020202090204" pitchFamily="34" charset="0"/>
              <a:buChar char="–"/>
              <a:defRPr sz="1500">
                <a:solidFill>
                  <a:schemeClr val="tx1"/>
                </a:solidFill>
                <a:latin typeface="Arial" panose="020B0604020202090204" pitchFamily="34" charset="0"/>
              </a:defRPr>
            </a:lvl4pPr>
            <a:lvl5pPr marL="2057400" indent="-228600" eaLnBrk="0" hangingPunct="0">
              <a:spcBef>
                <a:spcPct val="20000"/>
              </a:spcBef>
              <a:buClr>
                <a:schemeClr val="tx2"/>
              </a:buClr>
              <a:buFont typeface="Arial" panose="020B0604020202090204" pitchFamily="34" charset="0"/>
              <a:buChar char="»"/>
              <a:defRPr sz="1500">
                <a:solidFill>
                  <a:schemeClr val="tx1"/>
                </a:solidFill>
                <a:latin typeface="Arial" panose="020B0604020202090204" pitchFamily="34" charset="0"/>
              </a:defRPr>
            </a:lvl5pPr>
            <a:lvl6pPr marL="25146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6pPr>
            <a:lvl7pPr marL="29718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7pPr>
            <a:lvl8pPr marL="34290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8pPr>
            <a:lvl9pPr marL="38862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9pPr>
          </a:lstStyle>
          <a:p>
            <a:pPr algn="ctr">
              <a:spcBef>
                <a:spcPct val="0"/>
              </a:spcBef>
              <a:buFontTx/>
              <a:buNone/>
            </a:pPr>
            <a:r>
              <a:rPr lang="en-US" altLang="en-US" sz="8000" dirty="0">
                <a:solidFill>
                  <a:srgbClr val="241172"/>
                </a:solidFill>
                <a:latin typeface="+mj-lt"/>
              </a:rPr>
              <a:t>Thank You</a:t>
            </a:r>
          </a:p>
        </p:txBody>
      </p:sp>
      <p:pic>
        <p:nvPicPr>
          <p:cNvPr id="3" name="Picture 2"/>
          <p:cNvPicPr>
            <a:picLocks noChangeAspect="1"/>
          </p:cNvPicPr>
          <p:nvPr userDrawn="1"/>
        </p:nvPicPr>
        <p:blipFill rotWithShape="1">
          <a:blip r:embed="rId4">
            <a:extLst>
              <a:ext uri="{28A0092B-C50C-407E-A947-70E740481C1C}">
                <a14:useLocalDpi xmlns:a14="http://schemas.microsoft.com/office/drawing/2010/main" val="0"/>
              </a:ext>
            </a:extLst>
          </a:blip>
          <a:srcRect l="9340" t="17212" r="11096" b="15100"/>
          <a:stretch>
            <a:fillRect/>
          </a:stretch>
        </p:blipFill>
        <p:spPr>
          <a:xfrm>
            <a:off x="260922" y="934454"/>
            <a:ext cx="2767263" cy="1179094"/>
          </a:xfrm>
          <a:prstGeom prst="rect">
            <a:avLst/>
          </a:prstGeom>
        </p:spPr>
      </p:pic>
      <p:sp>
        <p:nvSpPr>
          <p:cNvPr id="13" name="Rectangle 12"/>
          <p:cNvSpPr/>
          <p:nvPr userDrawn="1"/>
        </p:nvSpPr>
        <p:spPr>
          <a:xfrm>
            <a:off x="3350262" y="1"/>
            <a:ext cx="11280139" cy="299720"/>
          </a:xfrm>
          <a:prstGeom prst="rect">
            <a:avLst/>
          </a:prstGeom>
          <a:gradFill flip="none" rotWithShape="1">
            <a:gsLst>
              <a:gs pos="0">
                <a:srgbClr val="1A165E"/>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sp>
        <p:nvSpPr>
          <p:cNvPr id="14" name="Rectangle 13"/>
          <p:cNvSpPr/>
          <p:nvPr userDrawn="1"/>
        </p:nvSpPr>
        <p:spPr>
          <a:xfrm>
            <a:off x="1" y="1"/>
            <a:ext cx="3350261" cy="2997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lvl1pPr>
            <a:lvl2pPr marL="731520" indent="0" algn="ctr">
              <a:buNone/>
              <a:defRPr/>
            </a:lvl2pPr>
            <a:lvl3pPr marL="1463040" indent="0" algn="ctr">
              <a:buNone/>
              <a:defRPr/>
            </a:lvl3pPr>
            <a:lvl4pPr marL="2194560" indent="0" algn="ctr">
              <a:buNone/>
              <a:defRPr/>
            </a:lvl4pPr>
            <a:lvl5pPr marL="2926080" indent="0" algn="ctr">
              <a:buNone/>
              <a:defRPr/>
            </a:lvl5pPr>
            <a:lvl6pPr marL="3657600" indent="0" algn="ctr">
              <a:buNone/>
              <a:defRPr/>
            </a:lvl6pPr>
            <a:lvl7pPr marL="4389120" indent="0" algn="ctr">
              <a:buNone/>
              <a:defRPr/>
            </a:lvl7pPr>
            <a:lvl8pPr marL="5120640" indent="0" algn="ctr">
              <a:buNone/>
              <a:defRPr/>
            </a:lvl8pPr>
            <a:lvl9pPr marL="5852160" indent="0" algn="ctr">
              <a:buNone/>
              <a:defRPr/>
            </a:lvl9pPr>
          </a:lstStyle>
          <a:p>
            <a:r>
              <a:rPr lang="en-US"/>
              <a:t>Click to edit Master subtitle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87680" y="1552863"/>
            <a:ext cx="6583680" cy="5979795"/>
          </a:xfrm>
        </p:spPr>
        <p:txBody>
          <a:bodyPr/>
          <a:lstStyle>
            <a:lvl1pPr>
              <a:defRPr sz="2400"/>
            </a:lvl1pPr>
            <a:lvl2pPr>
              <a:defRPr sz="2000"/>
            </a:lvl2pPr>
            <a:lvl3pPr>
              <a:defRPr sz="1800"/>
            </a:lvl3pPr>
            <a:lvl4pPr>
              <a:defRPr sz="1600"/>
            </a:lvl4pPr>
            <a:lvl5pPr>
              <a:defRPr sz="140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315200" y="1552863"/>
            <a:ext cx="6583680" cy="5979795"/>
          </a:xfrm>
        </p:spPr>
        <p:txBody>
          <a:bodyPr/>
          <a:lstStyle>
            <a:lvl1pPr>
              <a:defRPr sz="2400"/>
            </a:lvl1pPr>
            <a:lvl2pPr>
              <a:defRPr sz="2000"/>
            </a:lvl2pPr>
            <a:lvl3pPr>
              <a:defRPr sz="1800"/>
            </a:lvl3pPr>
            <a:lvl4pPr>
              <a:defRPr sz="1600"/>
            </a:lvl4pPr>
            <a:lvl5pPr>
              <a:defRPr sz="140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3200" b="1"/>
            </a:lvl1pPr>
          </a:lstStyle>
          <a:p>
            <a:r>
              <a:rPr lang="en-US"/>
              <a:t>Click to edit Master title style</a:t>
            </a:r>
          </a:p>
        </p:txBody>
      </p:sp>
      <p:sp>
        <p:nvSpPr>
          <p:cNvPr id="3" name="Picture Placeholder 2"/>
          <p:cNvSpPr>
            <a:spLocks noGrp="1"/>
          </p:cNvSpPr>
          <p:nvPr>
            <p:ph type="pic" idx="1"/>
          </p:nvPr>
        </p:nvSpPr>
        <p:spPr>
          <a:xfrm>
            <a:off x="2867661" y="1796715"/>
            <a:ext cx="8778240" cy="3876374"/>
          </a:xfrm>
        </p:spPr>
        <p:txBody>
          <a:bodyPr/>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pPr lvl="0"/>
            <a:endParaRPr lang="en-US" noProof="0"/>
          </a:p>
        </p:txBody>
      </p:sp>
      <p:sp>
        <p:nvSpPr>
          <p:cNvPr id="4" name="Text Placeholder 3"/>
          <p:cNvSpPr>
            <a:spLocks noGrp="1"/>
          </p:cNvSpPr>
          <p:nvPr>
            <p:ph type="body" sz="half" idx="2"/>
          </p:nvPr>
        </p:nvSpPr>
        <p:spPr>
          <a:xfrm>
            <a:off x="2867661" y="6440806"/>
            <a:ext cx="8778240" cy="965835"/>
          </a:xfrm>
        </p:spPr>
        <p:txBody>
          <a:bodyPr/>
          <a:lstStyle>
            <a:lvl1pPr marL="0" indent="0">
              <a:buNone/>
              <a:defRPr sz="2240"/>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2" y="3611427"/>
            <a:ext cx="14637225" cy="3552825"/>
          </a:xfrm>
          <a:prstGeom prst="rect">
            <a:avLst/>
          </a:prstGeom>
        </p:spPr>
      </p:pic>
      <p:sp>
        <p:nvSpPr>
          <p:cNvPr id="6" name="Rectangle 4"/>
          <p:cNvSpPr>
            <a:spLocks noChangeArrowheads="1"/>
          </p:cNvSpPr>
          <p:nvPr userDrawn="1"/>
        </p:nvSpPr>
        <p:spPr bwMode="auto">
          <a:xfrm>
            <a:off x="272954" y="7261300"/>
            <a:ext cx="140981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90204" pitchFamily="34" charset="0"/>
              <a:buChar char="•"/>
              <a:defRPr sz="2300" b="1">
                <a:solidFill>
                  <a:schemeClr val="tx2"/>
                </a:solidFill>
                <a:latin typeface="Arial" panose="020B0604020202090204" pitchFamily="34" charset="0"/>
              </a:defRPr>
            </a:lvl1pPr>
            <a:lvl2pPr marL="742950" indent="-285750" eaLnBrk="0" hangingPunct="0">
              <a:spcBef>
                <a:spcPts val="300"/>
              </a:spcBef>
              <a:buClr>
                <a:schemeClr val="tx2"/>
              </a:buClr>
              <a:buFont typeface="Arial" panose="020B0604020202090204" pitchFamily="34" charset="0"/>
              <a:buChar char="–"/>
              <a:defRPr sz="2200">
                <a:solidFill>
                  <a:schemeClr val="tx1"/>
                </a:solidFill>
                <a:latin typeface="Arial" panose="020B0604020202090204" pitchFamily="34" charset="0"/>
              </a:defRPr>
            </a:lvl2pPr>
            <a:lvl3pPr marL="1143000" indent="-228600" eaLnBrk="0" hangingPunct="0">
              <a:spcBef>
                <a:spcPct val="20000"/>
              </a:spcBef>
              <a:buClr>
                <a:schemeClr val="tx2"/>
              </a:buClr>
              <a:buFont typeface="Arial" panose="020B0604020202090204" pitchFamily="34" charset="0"/>
              <a:buChar char="•"/>
              <a:defRPr sz="2000">
                <a:solidFill>
                  <a:schemeClr val="tx1"/>
                </a:solidFill>
                <a:latin typeface="Arial" panose="020B0604020202090204" pitchFamily="34" charset="0"/>
              </a:defRPr>
            </a:lvl3pPr>
            <a:lvl4pPr marL="1600200" indent="-228600" eaLnBrk="0" hangingPunct="0">
              <a:spcBef>
                <a:spcPct val="20000"/>
              </a:spcBef>
              <a:buClr>
                <a:schemeClr val="tx2"/>
              </a:buClr>
              <a:buFont typeface="Arial" panose="020B0604020202090204" pitchFamily="34" charset="0"/>
              <a:buChar char="–"/>
              <a:defRPr sz="1500">
                <a:solidFill>
                  <a:schemeClr val="tx1"/>
                </a:solidFill>
                <a:latin typeface="Arial" panose="020B0604020202090204" pitchFamily="34" charset="0"/>
              </a:defRPr>
            </a:lvl4pPr>
            <a:lvl5pPr marL="2057400" indent="-228600" eaLnBrk="0" hangingPunct="0">
              <a:spcBef>
                <a:spcPct val="20000"/>
              </a:spcBef>
              <a:buClr>
                <a:schemeClr val="tx2"/>
              </a:buClr>
              <a:buFont typeface="Arial" panose="020B0604020202090204" pitchFamily="34" charset="0"/>
              <a:buChar char="»"/>
              <a:defRPr sz="1500">
                <a:solidFill>
                  <a:schemeClr val="tx1"/>
                </a:solidFill>
                <a:latin typeface="Arial" panose="020B0604020202090204" pitchFamily="34" charset="0"/>
              </a:defRPr>
            </a:lvl5pPr>
            <a:lvl6pPr marL="25146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6pPr>
            <a:lvl7pPr marL="29718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7pPr>
            <a:lvl8pPr marL="34290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8pPr>
            <a:lvl9pPr marL="38862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9pPr>
          </a:lstStyle>
          <a:p>
            <a:pPr>
              <a:spcBef>
                <a:spcPct val="0"/>
              </a:spcBef>
              <a:buFontTx/>
              <a:buNone/>
            </a:pPr>
            <a:r>
              <a:rPr lang="en-US" altLang="en-US" sz="1000" dirty="0">
                <a:solidFill>
                  <a:schemeClr val="tx1"/>
                </a:solidFill>
              </a:rPr>
              <a:t>All trademarks are property of their respective owners. All information is provided “As-Is” without any kind of warranty.   The HPC Advisory Council makes no representation to the accuracy and completeness of the information contained herein.  HPC Advisory Council undertakes no duty and assumes no obligation to update or correct any information presented herein</a:t>
            </a:r>
            <a:r>
              <a:rPr lang="en-US" altLang="en-US" sz="1000" b="0" dirty="0">
                <a:solidFill>
                  <a:schemeClr val="tx1"/>
                </a:solidFill>
              </a:rPr>
              <a:t>  </a:t>
            </a:r>
          </a:p>
        </p:txBody>
      </p:sp>
      <p:sp>
        <p:nvSpPr>
          <p:cNvPr id="7" name="Text Box 3"/>
          <p:cNvSpPr txBox="1">
            <a:spLocks noChangeArrowheads="1"/>
          </p:cNvSpPr>
          <p:nvPr userDrawn="1"/>
        </p:nvSpPr>
        <p:spPr bwMode="auto">
          <a:xfrm>
            <a:off x="3935885" y="1759660"/>
            <a:ext cx="67722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90204" pitchFamily="34" charset="0"/>
              <a:buChar char="•"/>
              <a:defRPr sz="2300" b="1">
                <a:solidFill>
                  <a:schemeClr val="tx2"/>
                </a:solidFill>
                <a:latin typeface="Arial" panose="020B0604020202090204" pitchFamily="34" charset="0"/>
              </a:defRPr>
            </a:lvl1pPr>
            <a:lvl2pPr marL="742950" indent="-285750" eaLnBrk="0" hangingPunct="0">
              <a:spcBef>
                <a:spcPts val="300"/>
              </a:spcBef>
              <a:buClr>
                <a:schemeClr val="tx2"/>
              </a:buClr>
              <a:buFont typeface="Arial" panose="020B0604020202090204" pitchFamily="34" charset="0"/>
              <a:buChar char="–"/>
              <a:defRPr sz="2200">
                <a:solidFill>
                  <a:schemeClr val="tx1"/>
                </a:solidFill>
                <a:latin typeface="Arial" panose="020B0604020202090204" pitchFamily="34" charset="0"/>
              </a:defRPr>
            </a:lvl2pPr>
            <a:lvl3pPr marL="1143000" indent="-228600" eaLnBrk="0" hangingPunct="0">
              <a:spcBef>
                <a:spcPct val="20000"/>
              </a:spcBef>
              <a:buClr>
                <a:schemeClr val="tx2"/>
              </a:buClr>
              <a:buFont typeface="Arial" panose="020B0604020202090204" pitchFamily="34" charset="0"/>
              <a:buChar char="•"/>
              <a:defRPr sz="2000">
                <a:solidFill>
                  <a:schemeClr val="tx1"/>
                </a:solidFill>
                <a:latin typeface="Arial" panose="020B0604020202090204" pitchFamily="34" charset="0"/>
              </a:defRPr>
            </a:lvl3pPr>
            <a:lvl4pPr marL="1600200" indent="-228600" eaLnBrk="0" hangingPunct="0">
              <a:spcBef>
                <a:spcPct val="20000"/>
              </a:spcBef>
              <a:buClr>
                <a:schemeClr val="tx2"/>
              </a:buClr>
              <a:buFont typeface="Arial" panose="020B0604020202090204" pitchFamily="34" charset="0"/>
              <a:buChar char="–"/>
              <a:defRPr sz="1500">
                <a:solidFill>
                  <a:schemeClr val="tx1"/>
                </a:solidFill>
                <a:latin typeface="Arial" panose="020B0604020202090204" pitchFamily="34" charset="0"/>
              </a:defRPr>
            </a:lvl4pPr>
            <a:lvl5pPr marL="2057400" indent="-228600" eaLnBrk="0" hangingPunct="0">
              <a:spcBef>
                <a:spcPct val="20000"/>
              </a:spcBef>
              <a:buClr>
                <a:schemeClr val="tx2"/>
              </a:buClr>
              <a:buFont typeface="Arial" panose="020B0604020202090204" pitchFamily="34" charset="0"/>
              <a:buChar char="»"/>
              <a:defRPr sz="1500">
                <a:solidFill>
                  <a:schemeClr val="tx1"/>
                </a:solidFill>
                <a:latin typeface="Arial" panose="020B0604020202090204" pitchFamily="34" charset="0"/>
              </a:defRPr>
            </a:lvl5pPr>
            <a:lvl6pPr marL="25146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6pPr>
            <a:lvl7pPr marL="29718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7pPr>
            <a:lvl8pPr marL="34290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8pPr>
            <a:lvl9pPr marL="3886200" indent="-228600" defTabSz="457200" eaLnBrk="0" fontAlgn="base" hangingPunct="0">
              <a:spcBef>
                <a:spcPct val="20000"/>
              </a:spcBef>
              <a:spcAft>
                <a:spcPct val="0"/>
              </a:spcAft>
              <a:buClr>
                <a:schemeClr val="tx2"/>
              </a:buClr>
              <a:buFont typeface="Arial" panose="020B0604020202090204" pitchFamily="34" charset="0"/>
              <a:buChar char="»"/>
              <a:defRPr sz="1500">
                <a:solidFill>
                  <a:schemeClr val="tx1"/>
                </a:solidFill>
                <a:latin typeface="Arial" panose="020B0604020202090204" pitchFamily="34" charset="0"/>
              </a:defRPr>
            </a:lvl9pPr>
          </a:lstStyle>
          <a:p>
            <a:pPr algn="ctr">
              <a:spcBef>
                <a:spcPct val="0"/>
              </a:spcBef>
              <a:buFontTx/>
              <a:buNone/>
            </a:pPr>
            <a:r>
              <a:rPr lang="en-US" altLang="en-US" sz="8000" dirty="0">
                <a:solidFill>
                  <a:srgbClr val="241172"/>
                </a:solidFill>
                <a:latin typeface="+mj-lt"/>
              </a:rPr>
              <a:t>Thank You</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footer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498080"/>
            <a:ext cx="146304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ext Placeholder 2"/>
          <p:cNvSpPr>
            <a:spLocks noGrp="1"/>
          </p:cNvSpPr>
          <p:nvPr>
            <p:ph type="body" idx="1"/>
          </p:nvPr>
        </p:nvSpPr>
        <p:spPr bwMode="auto">
          <a:xfrm>
            <a:off x="487680" y="1534295"/>
            <a:ext cx="13411200" cy="597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Title Placeholder 1"/>
          <p:cNvSpPr>
            <a:spLocks noGrp="1"/>
          </p:cNvSpPr>
          <p:nvPr>
            <p:ph type="title"/>
          </p:nvPr>
        </p:nvSpPr>
        <p:spPr bwMode="auto">
          <a:xfrm>
            <a:off x="245660" y="77002"/>
            <a:ext cx="12050973"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dirty="0"/>
              <a:t>Click to edit Master title style</a:t>
            </a:r>
          </a:p>
        </p:txBody>
      </p:sp>
      <p:sp>
        <p:nvSpPr>
          <p:cNvPr id="7" name="TextBox 6"/>
          <p:cNvSpPr txBox="1"/>
          <p:nvPr userDrawn="1"/>
        </p:nvSpPr>
        <p:spPr>
          <a:xfrm>
            <a:off x="11460480" y="7932421"/>
            <a:ext cx="2438400" cy="338554"/>
          </a:xfrm>
          <a:prstGeom prst="rect">
            <a:avLst/>
          </a:prstGeom>
          <a:noFill/>
        </p:spPr>
        <p:txBody>
          <a:bodyPr>
            <a:spAutoFit/>
          </a:bodyPr>
          <a:lstStyle>
            <a:lvl1pPr eaLnBrk="0" hangingPunct="0">
              <a:defRPr>
                <a:solidFill>
                  <a:schemeClr val="tx1"/>
                </a:solidFill>
                <a:latin typeface="Arial" panose="020B0604020202090204" pitchFamily="34" charset="0"/>
              </a:defRPr>
            </a:lvl1pPr>
            <a:lvl2pPr marL="742950" indent="-285750" eaLnBrk="0" hangingPunct="0">
              <a:defRPr>
                <a:solidFill>
                  <a:schemeClr val="tx1"/>
                </a:solidFill>
                <a:latin typeface="Arial" panose="020B0604020202090204" pitchFamily="34" charset="0"/>
              </a:defRPr>
            </a:lvl2pPr>
            <a:lvl3pPr marL="1143000" indent="-228600" eaLnBrk="0" hangingPunct="0">
              <a:defRPr>
                <a:solidFill>
                  <a:schemeClr val="tx1"/>
                </a:solidFill>
                <a:latin typeface="Arial" panose="020B0604020202090204" pitchFamily="34" charset="0"/>
              </a:defRPr>
            </a:lvl3pPr>
            <a:lvl4pPr marL="1600200" indent="-228600" eaLnBrk="0" hangingPunct="0">
              <a:defRPr>
                <a:solidFill>
                  <a:schemeClr val="tx1"/>
                </a:solidFill>
                <a:latin typeface="Arial" panose="020B0604020202090204" pitchFamily="34" charset="0"/>
              </a:defRPr>
            </a:lvl4pPr>
            <a:lvl5pPr marL="2057400" indent="-228600" eaLnBrk="0" hangingPunct="0">
              <a:defRPr>
                <a:solidFill>
                  <a:schemeClr val="tx1"/>
                </a:solidFill>
                <a:latin typeface="Arial" panose="020B0604020202090204" pitchFamily="34" charset="0"/>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defRPr>
            </a:lvl9pPr>
          </a:lstStyle>
          <a:p>
            <a:pPr algn="r" eaLnBrk="1" hangingPunct="1">
              <a:defRPr/>
            </a:pPr>
            <a:fld id="{2972F9E2-7F25-417A-909B-42F9F3A89986}" type="slidenum">
              <a:rPr lang="en-US" sz="1600" smtClean="0">
                <a:solidFill>
                  <a:srgbClr val="595959"/>
                </a:solidFill>
              </a:rPr>
              <a:t>‹#›</a:t>
            </a:fld>
            <a:endParaRPr lang="en-US" sz="1600">
              <a:solidFill>
                <a:srgbClr val="595959"/>
              </a:solidFill>
            </a:endParaRPr>
          </a:p>
        </p:txBody>
      </p:sp>
      <p:pic>
        <p:nvPicPr>
          <p:cNvPr id="1031" name="Picture 7" descr="side_b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 y="1293854"/>
            <a:ext cx="370840" cy="408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rotWithShape="1">
          <a:blip r:embed="rId16"/>
          <a:srcRect r="358"/>
          <a:stretch>
            <a:fillRect/>
          </a:stretch>
        </p:blipFill>
        <p:spPr>
          <a:xfrm>
            <a:off x="0" y="1818"/>
            <a:ext cx="14630400" cy="1292035"/>
          </a:xfrm>
          <a:prstGeom prst="rect">
            <a:avLst/>
          </a:prstGeom>
        </p:spPr>
      </p:pic>
      <p:pic>
        <p:nvPicPr>
          <p:cNvPr id="4" name="Picture 3"/>
          <p:cNvPicPr>
            <a:picLocks noChangeAspect="1"/>
          </p:cNvPicPr>
          <p:nvPr userDrawn="1"/>
        </p:nvPicPr>
        <p:blipFill rotWithShape="1">
          <a:blip r:embed="rId17">
            <a:extLst>
              <a:ext uri="{28A0092B-C50C-407E-A947-70E740481C1C}">
                <a14:useLocalDpi xmlns:a14="http://schemas.microsoft.com/office/drawing/2010/main" val="0"/>
              </a:ext>
            </a:extLst>
          </a:blip>
          <a:srcRect l="8113" t="16461" r="9923" b="11813"/>
          <a:stretch>
            <a:fillRect/>
          </a:stretch>
        </p:blipFill>
        <p:spPr>
          <a:xfrm>
            <a:off x="12576132" y="175364"/>
            <a:ext cx="2029216" cy="88934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731520" rtl="0" eaLnBrk="0" fontAlgn="base" hangingPunct="0">
        <a:spcBef>
          <a:spcPct val="0"/>
        </a:spcBef>
        <a:spcAft>
          <a:spcPct val="0"/>
        </a:spcAft>
        <a:defRPr sz="3200" b="1">
          <a:solidFill>
            <a:schemeClr val="bg1"/>
          </a:solidFill>
          <a:latin typeface="+mj-lt"/>
          <a:ea typeface="+mj-ea"/>
          <a:cs typeface="+mj-cs"/>
        </a:defRPr>
      </a:lvl1pPr>
      <a:lvl2pPr algn="l" defTabSz="731520" rtl="0" eaLnBrk="0" fontAlgn="base" hangingPunct="0">
        <a:spcBef>
          <a:spcPct val="0"/>
        </a:spcBef>
        <a:spcAft>
          <a:spcPct val="0"/>
        </a:spcAft>
        <a:defRPr sz="5120">
          <a:solidFill>
            <a:schemeClr val="bg1"/>
          </a:solidFill>
          <a:latin typeface="Arial" panose="020B0604020202090204" pitchFamily="34" charset="0"/>
        </a:defRPr>
      </a:lvl2pPr>
      <a:lvl3pPr algn="l" defTabSz="731520" rtl="0" eaLnBrk="0" fontAlgn="base" hangingPunct="0">
        <a:spcBef>
          <a:spcPct val="0"/>
        </a:spcBef>
        <a:spcAft>
          <a:spcPct val="0"/>
        </a:spcAft>
        <a:defRPr sz="5120">
          <a:solidFill>
            <a:schemeClr val="bg1"/>
          </a:solidFill>
          <a:latin typeface="Arial" panose="020B0604020202090204" pitchFamily="34" charset="0"/>
        </a:defRPr>
      </a:lvl3pPr>
      <a:lvl4pPr algn="l" defTabSz="731520" rtl="0" eaLnBrk="0" fontAlgn="base" hangingPunct="0">
        <a:spcBef>
          <a:spcPct val="0"/>
        </a:spcBef>
        <a:spcAft>
          <a:spcPct val="0"/>
        </a:spcAft>
        <a:defRPr sz="5120">
          <a:solidFill>
            <a:schemeClr val="bg1"/>
          </a:solidFill>
          <a:latin typeface="Arial" panose="020B0604020202090204" pitchFamily="34" charset="0"/>
        </a:defRPr>
      </a:lvl4pPr>
      <a:lvl5pPr algn="l" defTabSz="731520" rtl="0" eaLnBrk="0" fontAlgn="base" hangingPunct="0">
        <a:spcBef>
          <a:spcPct val="0"/>
        </a:spcBef>
        <a:spcAft>
          <a:spcPct val="0"/>
        </a:spcAft>
        <a:defRPr sz="5120">
          <a:solidFill>
            <a:schemeClr val="bg1"/>
          </a:solidFill>
          <a:latin typeface="Arial" panose="020B0604020202090204" pitchFamily="34" charset="0"/>
        </a:defRPr>
      </a:lvl5pPr>
      <a:lvl6pPr marL="731520" algn="l" defTabSz="731520" rtl="0" fontAlgn="base">
        <a:spcBef>
          <a:spcPct val="0"/>
        </a:spcBef>
        <a:spcAft>
          <a:spcPct val="0"/>
        </a:spcAft>
        <a:defRPr sz="5120">
          <a:solidFill>
            <a:schemeClr val="bg1"/>
          </a:solidFill>
          <a:latin typeface="Arial" panose="020B0604020202090204" pitchFamily="34" charset="0"/>
        </a:defRPr>
      </a:lvl6pPr>
      <a:lvl7pPr marL="1463040" algn="l" defTabSz="731520" rtl="0" fontAlgn="base">
        <a:spcBef>
          <a:spcPct val="0"/>
        </a:spcBef>
        <a:spcAft>
          <a:spcPct val="0"/>
        </a:spcAft>
        <a:defRPr sz="5120">
          <a:solidFill>
            <a:schemeClr val="bg1"/>
          </a:solidFill>
          <a:latin typeface="Arial" panose="020B0604020202090204" pitchFamily="34" charset="0"/>
        </a:defRPr>
      </a:lvl7pPr>
      <a:lvl8pPr marL="2194560" algn="l" defTabSz="731520" rtl="0" fontAlgn="base">
        <a:spcBef>
          <a:spcPct val="0"/>
        </a:spcBef>
        <a:spcAft>
          <a:spcPct val="0"/>
        </a:spcAft>
        <a:defRPr sz="5120">
          <a:solidFill>
            <a:schemeClr val="bg1"/>
          </a:solidFill>
          <a:latin typeface="Arial" panose="020B0604020202090204" pitchFamily="34" charset="0"/>
        </a:defRPr>
      </a:lvl8pPr>
      <a:lvl9pPr marL="2926080" algn="l" defTabSz="731520" rtl="0" fontAlgn="base">
        <a:spcBef>
          <a:spcPct val="0"/>
        </a:spcBef>
        <a:spcAft>
          <a:spcPct val="0"/>
        </a:spcAft>
        <a:defRPr sz="5120">
          <a:solidFill>
            <a:schemeClr val="bg1"/>
          </a:solidFill>
          <a:latin typeface="Arial" panose="020B0604020202090204" pitchFamily="34" charset="0"/>
        </a:defRPr>
      </a:lvl9pPr>
    </p:titleStyle>
    <p:bodyStyle>
      <a:lvl1pPr marL="452120" indent="-452120" algn="l" defTabSz="731520" rtl="0" eaLnBrk="0" fontAlgn="base" hangingPunct="0">
        <a:spcBef>
          <a:spcPct val="20000"/>
        </a:spcBef>
        <a:spcAft>
          <a:spcPct val="0"/>
        </a:spcAft>
        <a:buFont typeface="Arial" panose="020B0604020202090204" pitchFamily="34" charset="0"/>
        <a:buChar char="•"/>
        <a:defRPr sz="2400" b="1">
          <a:solidFill>
            <a:schemeClr val="tx2"/>
          </a:solidFill>
          <a:latin typeface="+mn-lt"/>
          <a:ea typeface="+mn-ea"/>
          <a:cs typeface="+mn-cs"/>
        </a:defRPr>
      </a:lvl1pPr>
      <a:lvl2pPr marL="828040" indent="-375920" algn="l" defTabSz="731520" rtl="0" eaLnBrk="0" fontAlgn="base" hangingPunct="0">
        <a:spcBef>
          <a:spcPts val="480"/>
        </a:spcBef>
        <a:spcAft>
          <a:spcPct val="0"/>
        </a:spcAft>
        <a:buClr>
          <a:schemeClr val="tx2"/>
        </a:buClr>
        <a:buFont typeface="Arial" panose="020B0604020202090204" pitchFamily="34" charset="0"/>
        <a:buChar char="–"/>
        <a:defRPr sz="2000">
          <a:solidFill>
            <a:schemeClr val="tx1"/>
          </a:solidFill>
          <a:latin typeface="+mn-lt"/>
        </a:defRPr>
      </a:lvl2pPr>
      <a:lvl3pPr marL="1280160" indent="-365760" algn="l" defTabSz="731520" rtl="0" eaLnBrk="0" fontAlgn="base" hangingPunct="0">
        <a:spcBef>
          <a:spcPct val="20000"/>
        </a:spcBef>
        <a:spcAft>
          <a:spcPct val="0"/>
        </a:spcAft>
        <a:buClr>
          <a:schemeClr val="tx2"/>
        </a:buClr>
        <a:buFont typeface="Arial" panose="020B0604020202090204" pitchFamily="34" charset="0"/>
        <a:buChar char="•"/>
        <a:defRPr sz="1800">
          <a:solidFill>
            <a:schemeClr val="tx1"/>
          </a:solidFill>
          <a:latin typeface="+mn-lt"/>
        </a:defRPr>
      </a:lvl3pPr>
      <a:lvl4pPr marL="1643380" indent="-363220" algn="l" defTabSz="731520" rtl="0" eaLnBrk="0" fontAlgn="base" hangingPunct="0">
        <a:spcBef>
          <a:spcPct val="20000"/>
        </a:spcBef>
        <a:spcAft>
          <a:spcPct val="0"/>
        </a:spcAft>
        <a:buClr>
          <a:schemeClr val="tx2"/>
        </a:buClr>
        <a:buFont typeface="Arial" panose="020B0604020202090204" pitchFamily="34" charset="0"/>
        <a:buChar char="–"/>
        <a:defRPr sz="1600">
          <a:solidFill>
            <a:schemeClr val="tx1"/>
          </a:solidFill>
          <a:latin typeface="+mn-lt"/>
        </a:defRPr>
      </a:lvl4pPr>
      <a:lvl5pPr marL="2006600" indent="-264160" algn="l" defTabSz="731520" rtl="0" eaLnBrk="0" fontAlgn="base" hangingPunct="0">
        <a:spcBef>
          <a:spcPct val="20000"/>
        </a:spcBef>
        <a:spcAft>
          <a:spcPct val="0"/>
        </a:spcAft>
        <a:buClr>
          <a:schemeClr val="tx2"/>
        </a:buClr>
        <a:buFont typeface="Arial" panose="020B0604020202090204" pitchFamily="34" charset="0"/>
        <a:buChar char="»"/>
        <a:defRPr sz="1400">
          <a:solidFill>
            <a:schemeClr val="tx1"/>
          </a:solidFill>
          <a:latin typeface="+mn-lt"/>
        </a:defRPr>
      </a:lvl5pPr>
      <a:lvl6pPr marL="273812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6pPr>
      <a:lvl7pPr marL="346964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7pPr>
      <a:lvl8pPr marL="420116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8pPr>
      <a:lvl9pPr marL="493268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4.tif"/><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FFTW/fftw3/issues/130"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image" Target="../media/image14.t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862" y="3605044"/>
            <a:ext cx="13213538" cy="1460921"/>
          </a:xfrm>
        </p:spPr>
        <p:txBody>
          <a:bodyPr/>
          <a:lstStyle/>
          <a:p>
            <a:r>
              <a:rPr lang="en-US" altLang="zh-CN" dirty="0" err="1"/>
              <a:t>ShanghaiTech</a:t>
            </a:r>
            <a:r>
              <a:rPr lang="en-US" altLang="zh-CN" dirty="0"/>
              <a:t> </a:t>
            </a:r>
            <a:r>
              <a:rPr lang="en-US" altLang="zh-CN" dirty="0" err="1"/>
              <a:t>GeekPie_HPC</a:t>
            </a:r>
            <a:r>
              <a:rPr lang="en-US" altLang="zh-CN" dirty="0"/>
              <a:t> ISC22 Report</a:t>
            </a:r>
          </a:p>
        </p:txBody>
      </p:sp>
      <p:pic>
        <p:nvPicPr>
          <p:cNvPr id="10244" name="图形 6"/>
          <p:cNvPicPr>
            <a:picLocks noGrp="1" noChangeAspect="1"/>
          </p:cNvPicPr>
          <p:nvPr>
            <p:ph sz="quarter" idx="10"/>
          </p:nvPr>
        </p:nvPicPr>
        <p:blipFill>
          <a:blip r:embed="rId2"/>
          <a:stretch>
            <a:fillRect/>
          </a:stretch>
        </p:blipFill>
        <p:spPr>
          <a:xfrm>
            <a:off x="4638912" y="5171223"/>
            <a:ext cx="3762375" cy="1012825"/>
          </a:xfrm>
          <a:prstGeom prst="rect">
            <a:avLst/>
          </a:prstGeom>
          <a:noFill/>
          <a:ln w="9525">
            <a:noFill/>
          </a:ln>
        </p:spPr>
      </p:pic>
      <p:pic>
        <p:nvPicPr>
          <p:cNvPr id="11267" name="图片 6"/>
          <p:cNvPicPr>
            <a:picLocks noChangeAspect="1"/>
          </p:cNvPicPr>
          <p:nvPr/>
        </p:nvPicPr>
        <p:blipFill>
          <a:blip r:embed="rId3"/>
          <a:stretch>
            <a:fillRect/>
          </a:stretch>
        </p:blipFill>
        <p:spPr>
          <a:xfrm>
            <a:off x="9460735" y="5063679"/>
            <a:ext cx="2463800" cy="1224280"/>
          </a:xfrm>
          <a:prstGeom prst="rect">
            <a:avLst/>
          </a:prstGeom>
          <a:noFill/>
          <a:ln w="9525">
            <a:noFill/>
          </a:ln>
        </p:spPr>
      </p:pic>
      <p:pic>
        <p:nvPicPr>
          <p:cNvPr id="5" name="图片 4" descr="upload_990063346"/>
          <p:cNvPicPr>
            <a:picLocks noChangeAspect="1"/>
          </p:cNvPicPr>
          <p:nvPr/>
        </p:nvPicPr>
        <p:blipFill>
          <a:blip r:embed="rId4"/>
          <a:stretch>
            <a:fillRect/>
          </a:stretch>
        </p:blipFill>
        <p:spPr>
          <a:xfrm>
            <a:off x="-158600" y="3048910"/>
            <a:ext cx="6851015" cy="38398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10</a:t>
            </a:fld>
            <a:endParaRPr/>
          </a:p>
        </p:txBody>
      </p:sp>
      <p:sp>
        <p:nvSpPr>
          <p:cNvPr id="175" name="Title 1"/>
          <p:cNvSpPr txBox="1">
            <a:spLocks noGrp="1"/>
          </p:cNvSpPr>
          <p:nvPr>
            <p:ph type="title"/>
          </p:nvPr>
        </p:nvSpPr>
        <p:spPr>
          <a:xfrm>
            <a:off x="245660" y="77002"/>
            <a:ext cx="12050973" cy="1005839"/>
          </a:xfrm>
          <a:prstGeom prst="rect">
            <a:avLst/>
          </a:prstGeom>
        </p:spPr>
        <p:txBody>
          <a:bodyPr/>
          <a:lstStyle/>
          <a:p>
            <a:r>
              <a:t>Niagara configurations</a:t>
            </a:r>
          </a:p>
        </p:txBody>
      </p:sp>
      <p:sp>
        <p:nvSpPr>
          <p:cNvPr id="176" name="Content Placeholder 2"/>
          <p:cNvSpPr txBox="1">
            <a:spLocks noGrp="1"/>
          </p:cNvSpPr>
          <p:nvPr>
            <p:ph type="body" sz="half" idx="1"/>
          </p:nvPr>
        </p:nvSpPr>
        <p:spPr>
          <a:xfrm>
            <a:off x="1023041" y="1862960"/>
            <a:ext cx="5604212" cy="5066203"/>
          </a:xfrm>
          <a:prstGeom prst="rect">
            <a:avLst/>
          </a:prstGeom>
        </p:spPr>
        <p:txBody>
          <a:bodyPr/>
          <a:lstStyle/>
          <a:p>
            <a:r>
              <a:t>Skylake is using a ring bus interconnect to interlink multiple cores together, which may have less impact on OpenMP, but LLC is not uniform on such a big chip.</a:t>
            </a:r>
          </a:p>
          <a:p>
            <a:r>
              <a:t>NUMA still counts!</a:t>
            </a:r>
          </a:p>
          <a:p>
            <a:r>
              <a:t>Niagara did not disable hyper threading, which may impact performance of NWChem.</a:t>
            </a:r>
          </a:p>
        </p:txBody>
      </p:sp>
      <p:pic>
        <p:nvPicPr>
          <p:cNvPr id="177" name="Image" descr="Image"/>
          <p:cNvPicPr>
            <a:picLocks noChangeAspect="1"/>
          </p:cNvPicPr>
          <p:nvPr/>
        </p:nvPicPr>
        <p:blipFill>
          <a:blip r:embed="rId2"/>
          <a:stretch>
            <a:fillRect/>
          </a:stretch>
        </p:blipFill>
        <p:spPr>
          <a:xfrm>
            <a:off x="6659442" y="1329370"/>
            <a:ext cx="7420299" cy="6133384"/>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11</a:t>
            </a:fld>
            <a:endParaRPr/>
          </a:p>
        </p:txBody>
      </p:sp>
      <p:sp>
        <p:nvSpPr>
          <p:cNvPr id="180" name="Title 1"/>
          <p:cNvSpPr txBox="1">
            <a:spLocks noGrp="1"/>
          </p:cNvSpPr>
          <p:nvPr>
            <p:ph type="title"/>
          </p:nvPr>
        </p:nvSpPr>
        <p:spPr>
          <a:xfrm>
            <a:off x="245660" y="77002"/>
            <a:ext cx="12050973" cy="1005839"/>
          </a:xfrm>
          <a:prstGeom prst="rect">
            <a:avLst/>
          </a:prstGeom>
        </p:spPr>
        <p:txBody>
          <a:bodyPr/>
          <a:lstStyle/>
          <a:p>
            <a:r>
              <a:t>Solution: MPI —map-by option</a:t>
            </a:r>
          </a:p>
        </p:txBody>
      </p:sp>
      <p:sp>
        <p:nvSpPr>
          <p:cNvPr id="181" name="Content Placeholder 2"/>
          <p:cNvSpPr txBox="1">
            <a:spLocks noGrp="1"/>
          </p:cNvSpPr>
          <p:nvPr>
            <p:ph type="body" sz="quarter" idx="1"/>
          </p:nvPr>
        </p:nvSpPr>
        <p:spPr>
          <a:xfrm>
            <a:off x="1041213" y="1554645"/>
            <a:ext cx="12547974" cy="444972"/>
          </a:xfrm>
          <a:prstGeom prst="rect">
            <a:avLst/>
          </a:prstGeom>
        </p:spPr>
        <p:txBody>
          <a:bodyPr/>
          <a:lstStyle>
            <a:lvl1pPr marL="393344" indent="-393344" defTabSz="636422">
              <a:defRPr sz="2088"/>
            </a:lvl1pPr>
          </a:lstStyle>
          <a:p>
            <a:r>
              <a:t>mpirun -np 20 --bind-to core --map-by ppr:10:socket:pe=2  —report-bindings $NWCHEM $INPUT</a:t>
            </a:r>
          </a:p>
        </p:txBody>
      </p:sp>
      <p:pic>
        <p:nvPicPr>
          <p:cNvPr id="182" name="Image" descr="Image"/>
          <p:cNvPicPr>
            <a:picLocks noChangeAspect="1"/>
          </p:cNvPicPr>
          <p:nvPr/>
        </p:nvPicPr>
        <p:blipFill>
          <a:blip r:embed="rId2"/>
          <a:stretch>
            <a:fillRect/>
          </a:stretch>
        </p:blipFill>
        <p:spPr>
          <a:xfrm>
            <a:off x="990401" y="1928348"/>
            <a:ext cx="12649534" cy="4706028"/>
          </a:xfrm>
          <a:prstGeom prst="rect">
            <a:avLst/>
          </a:prstGeom>
          <a:ln w="12700">
            <a:miter lim="400000"/>
          </a:ln>
        </p:spPr>
      </p:pic>
      <p:sp>
        <p:nvSpPr>
          <p:cNvPr id="183" name="Content Placeholder 2"/>
          <p:cNvSpPr txBox="1"/>
          <p:nvPr/>
        </p:nvSpPr>
        <p:spPr>
          <a:xfrm>
            <a:off x="1328083" y="6843801"/>
            <a:ext cx="12547975" cy="11687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452119" indent="-452119">
              <a:spcBef>
                <a:spcPts val="500"/>
              </a:spcBef>
              <a:buSzPct val="100000"/>
              <a:buFont typeface="Arial"/>
              <a:buChar char="•"/>
              <a:defRPr sz="2400" b="1">
                <a:solidFill>
                  <a:srgbClr val="181C69"/>
                </a:solidFill>
              </a:defRPr>
            </a:pPr>
            <a:r>
              <a:t>For Bridges-2, OMP_PROC_BIND=close should be fine.</a:t>
            </a:r>
          </a:p>
          <a:p>
            <a:pPr marL="452119" indent="-452119">
              <a:spcBef>
                <a:spcPts val="500"/>
              </a:spcBef>
              <a:buSzPct val="100000"/>
              <a:buFont typeface="Arial"/>
              <a:buChar char="•"/>
              <a:defRPr sz="2400" b="1">
                <a:solidFill>
                  <a:srgbClr val="181C69"/>
                </a:solidFill>
              </a:defRPr>
            </a:pPr>
            <a:r>
              <a:t>For Niagara, KMP_AFFINITY=scatter yields better performance.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12</a:t>
            </a:fld>
            <a:endParaRPr/>
          </a:p>
        </p:txBody>
      </p:sp>
      <p:sp>
        <p:nvSpPr>
          <p:cNvPr id="186" name="Title 1"/>
          <p:cNvSpPr txBox="1">
            <a:spLocks noGrp="1"/>
          </p:cNvSpPr>
          <p:nvPr>
            <p:ph type="title"/>
          </p:nvPr>
        </p:nvSpPr>
        <p:spPr>
          <a:xfrm>
            <a:off x="245660" y="77002"/>
            <a:ext cx="12050973" cy="1005839"/>
          </a:xfrm>
          <a:prstGeom prst="rect">
            <a:avLst/>
          </a:prstGeom>
        </p:spPr>
        <p:txBody>
          <a:bodyPr/>
          <a:lstStyle/>
          <a:p>
            <a:r>
              <a:t>OpenMP scaling result</a:t>
            </a:r>
          </a:p>
        </p:txBody>
      </p:sp>
      <p:sp>
        <p:nvSpPr>
          <p:cNvPr id="187" name="Content Placeholder 2"/>
          <p:cNvSpPr txBox="1"/>
          <p:nvPr/>
        </p:nvSpPr>
        <p:spPr>
          <a:xfrm>
            <a:off x="1041213" y="2062624"/>
            <a:ext cx="4599568" cy="4871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452119" indent="-452119">
              <a:spcBef>
                <a:spcPts val="500"/>
              </a:spcBef>
              <a:buSzPct val="100000"/>
              <a:buFont typeface="Arial"/>
              <a:buChar char="•"/>
              <a:defRPr sz="2400" b="1">
                <a:solidFill>
                  <a:srgbClr val="181C69"/>
                </a:solidFill>
              </a:defRPr>
            </a:lvl1pPr>
          </a:lstStyle>
          <a:p>
            <a:r>
              <a:t>For faster experiments, we skipped many iterations on CCSD by keeping the vector file *.t2</a:t>
            </a:r>
          </a:p>
        </p:txBody>
      </p:sp>
      <p:pic>
        <p:nvPicPr>
          <p:cNvPr id="188" name="Image" descr="Image"/>
          <p:cNvPicPr>
            <a:picLocks noChangeAspect="1"/>
          </p:cNvPicPr>
          <p:nvPr/>
        </p:nvPicPr>
        <p:blipFill>
          <a:blip r:embed="rId2"/>
          <a:stretch>
            <a:fillRect/>
          </a:stretch>
        </p:blipFill>
        <p:spPr>
          <a:xfrm>
            <a:off x="5909534" y="1450591"/>
            <a:ext cx="8128001" cy="6096001"/>
          </a:xfrm>
          <a:prstGeom prst="rect">
            <a:avLst/>
          </a:prstGeom>
          <a:ln w="12700">
            <a:miter lim="400000"/>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13</a:t>
            </a:fld>
            <a:endParaRPr/>
          </a:p>
        </p:txBody>
      </p:sp>
      <p:sp>
        <p:nvSpPr>
          <p:cNvPr id="191" name="Title 1"/>
          <p:cNvSpPr txBox="1">
            <a:spLocks noGrp="1"/>
          </p:cNvSpPr>
          <p:nvPr>
            <p:ph type="title"/>
          </p:nvPr>
        </p:nvSpPr>
        <p:spPr>
          <a:xfrm>
            <a:off x="245660" y="77002"/>
            <a:ext cx="12050973" cy="1005839"/>
          </a:xfrm>
          <a:prstGeom prst="rect">
            <a:avLst/>
          </a:prstGeom>
        </p:spPr>
        <p:txBody>
          <a:bodyPr/>
          <a:lstStyle/>
          <a:p>
            <a:r>
              <a:t>GPU Acceleration</a:t>
            </a:r>
          </a:p>
        </p:txBody>
      </p:sp>
      <p:sp>
        <p:nvSpPr>
          <p:cNvPr id="192" name="Content Placeholder 2"/>
          <p:cNvSpPr txBox="1"/>
          <p:nvPr/>
        </p:nvSpPr>
        <p:spPr>
          <a:xfrm>
            <a:off x="1348861" y="1854494"/>
            <a:ext cx="11932678" cy="4871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452119" indent="-452119">
              <a:spcBef>
                <a:spcPts val="500"/>
              </a:spcBef>
              <a:buSzPct val="100000"/>
              <a:buFont typeface="Arial"/>
              <a:buChar char="•"/>
              <a:defRPr sz="2400" b="1">
                <a:solidFill>
                  <a:srgbClr val="181C69"/>
                </a:solidFill>
              </a:defRPr>
            </a:pPr>
            <a:r>
              <a:t>On Bridges-2, GPU nodes are using Intel CPUs, we changed the math library to MKL. </a:t>
            </a:r>
          </a:p>
          <a:p>
            <a:pPr marL="452119" indent="-452119">
              <a:spcBef>
                <a:spcPts val="500"/>
              </a:spcBef>
              <a:buSzPct val="100000"/>
              <a:buFont typeface="Arial"/>
              <a:buChar char="•"/>
              <a:defRPr sz="2400" b="1">
                <a:solidFill>
                  <a:srgbClr val="181C69"/>
                </a:solidFill>
              </a:defRPr>
            </a:pPr>
            <a:r>
              <a:t>If our MPI process number exceeds the available GPU devices, GPU performance will decrease significantly. (4 MPI processes -&gt; 20 MPI processes will make GPU performance on CCSD(T) iterations decrease from ~3300GFlops to ~300GFlops).</a:t>
            </a:r>
          </a:p>
          <a:p>
            <a:pPr marL="452119" indent="-452119">
              <a:spcBef>
                <a:spcPts val="500"/>
              </a:spcBef>
              <a:buSzPct val="100000"/>
              <a:buFont typeface="Arial"/>
              <a:buChar char="•"/>
              <a:defRPr sz="2400" b="1">
                <a:solidFill>
                  <a:srgbClr val="181C69"/>
                </a:solidFill>
              </a:defRPr>
            </a:pPr>
            <a:r>
              <a:t>To utilize CPU resources when executing the routines without GPU, we should enable OpenMP threading.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14</a:t>
            </a:fld>
            <a:endParaRPr/>
          </a:p>
        </p:txBody>
      </p:sp>
      <p:sp>
        <p:nvSpPr>
          <p:cNvPr id="195" name="Title 1"/>
          <p:cNvSpPr txBox="1">
            <a:spLocks noGrp="1"/>
          </p:cNvSpPr>
          <p:nvPr>
            <p:ph type="title"/>
          </p:nvPr>
        </p:nvSpPr>
        <p:spPr>
          <a:xfrm>
            <a:off x="245660" y="77002"/>
            <a:ext cx="12050973" cy="1005839"/>
          </a:xfrm>
          <a:prstGeom prst="rect">
            <a:avLst/>
          </a:prstGeom>
        </p:spPr>
        <p:txBody>
          <a:bodyPr/>
          <a:lstStyle/>
          <a:p>
            <a:r>
              <a:t>Final performance results</a:t>
            </a:r>
          </a:p>
        </p:txBody>
      </p:sp>
      <p:sp>
        <p:nvSpPr>
          <p:cNvPr id="196" name="Content Placeholder 2"/>
          <p:cNvSpPr txBox="1"/>
          <p:nvPr/>
        </p:nvSpPr>
        <p:spPr>
          <a:xfrm>
            <a:off x="1041213" y="2062624"/>
            <a:ext cx="5072693" cy="4871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452119" indent="-452119">
              <a:spcBef>
                <a:spcPts val="500"/>
              </a:spcBef>
              <a:buSzPct val="100000"/>
              <a:buFont typeface="Arial"/>
              <a:buChar char="•"/>
              <a:defRPr sz="2400" b="1">
                <a:solidFill>
                  <a:srgbClr val="181C69"/>
                </a:solidFill>
              </a:defRPr>
            </a:pPr>
            <a:r>
              <a:t>There is still some imperfect performance result here. </a:t>
            </a:r>
          </a:p>
          <a:p>
            <a:pPr marL="452119" indent="-452119">
              <a:spcBef>
                <a:spcPts val="500"/>
              </a:spcBef>
              <a:buSzPct val="100000"/>
              <a:buFont typeface="Arial"/>
              <a:buChar char="•"/>
              <a:defRPr sz="2400" b="1">
                <a:solidFill>
                  <a:srgbClr val="181C69"/>
                </a:solidFill>
              </a:defRPr>
            </a:pPr>
            <a:r>
              <a:t>TCE on Bridges-2 spends much time on CCSD iterations.</a:t>
            </a:r>
          </a:p>
          <a:p>
            <a:pPr marL="452119" indent="-452119">
              <a:spcBef>
                <a:spcPts val="500"/>
              </a:spcBef>
              <a:buSzPct val="100000"/>
              <a:buFont typeface="Arial"/>
              <a:buChar char="•"/>
              <a:defRPr sz="2400" b="1">
                <a:solidFill>
                  <a:srgbClr val="181C69"/>
                </a:solidFill>
              </a:defRPr>
            </a:pPr>
            <a:r>
              <a:t>Semidirect input on Niagara spends more time on calculating the t2 vectors. </a:t>
            </a:r>
          </a:p>
          <a:p>
            <a:pPr marL="452119" indent="-452119">
              <a:spcBef>
                <a:spcPts val="500"/>
              </a:spcBef>
              <a:buSzPct val="100000"/>
              <a:buFont typeface="Arial"/>
              <a:buChar char="•"/>
              <a:defRPr sz="2400" b="1">
                <a:solidFill>
                  <a:srgbClr val="181C69"/>
                </a:solidFill>
              </a:defRPr>
            </a:pPr>
            <a:r>
              <a:t>For DFT, we used a trick that  runs only half of the cores on 4 nodes, which enables larger L3 caches per core. </a:t>
            </a:r>
          </a:p>
        </p:txBody>
      </p:sp>
      <p:pic>
        <p:nvPicPr>
          <p:cNvPr id="197" name="final.png" descr="final.png"/>
          <p:cNvPicPr>
            <a:picLocks noChangeAspect="1"/>
          </p:cNvPicPr>
          <p:nvPr/>
        </p:nvPicPr>
        <p:blipFill>
          <a:blip r:embed="rId2"/>
          <a:stretch>
            <a:fillRect/>
          </a:stretch>
        </p:blipFill>
        <p:spPr>
          <a:xfrm>
            <a:off x="6311152" y="1450591"/>
            <a:ext cx="8128001" cy="6096001"/>
          </a:xfrm>
          <a:prstGeom prst="rect">
            <a:avLst/>
          </a:prstGeom>
          <a:ln w="12700">
            <a:miter lim="400000"/>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15</a:t>
            </a:fld>
            <a:endParaRPr/>
          </a:p>
        </p:txBody>
      </p:sp>
      <p:sp>
        <p:nvSpPr>
          <p:cNvPr id="200" name="Title 1"/>
          <p:cNvSpPr txBox="1">
            <a:spLocks noGrp="1"/>
          </p:cNvSpPr>
          <p:nvPr>
            <p:ph type="title"/>
          </p:nvPr>
        </p:nvSpPr>
        <p:spPr>
          <a:xfrm>
            <a:off x="245660" y="77002"/>
            <a:ext cx="12050973" cy="1005839"/>
          </a:xfrm>
          <a:prstGeom prst="rect">
            <a:avLst/>
          </a:prstGeom>
        </p:spPr>
        <p:txBody>
          <a:bodyPr/>
          <a:lstStyle/>
          <a:p>
            <a:r>
              <a:t>Profiling results</a:t>
            </a:r>
          </a:p>
        </p:txBody>
      </p:sp>
      <p:sp>
        <p:nvSpPr>
          <p:cNvPr id="201" name="Content Placeholder 2"/>
          <p:cNvSpPr txBox="1"/>
          <p:nvPr/>
        </p:nvSpPr>
        <p:spPr>
          <a:xfrm>
            <a:off x="743833" y="2071612"/>
            <a:ext cx="5373596" cy="4871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452119" indent="-452119">
              <a:spcBef>
                <a:spcPts val="500"/>
              </a:spcBef>
              <a:buSzPct val="100000"/>
              <a:buFont typeface="Arial"/>
              <a:buChar char="•"/>
              <a:defRPr sz="2400" b="1">
                <a:solidFill>
                  <a:srgbClr val="181C69"/>
                </a:solidFill>
              </a:defRPr>
            </a:pPr>
            <a:r>
              <a:t>Although MPI_Recv consumed the most MPI communication time, the number of calls to MPI_Recv is roughly same to that of MPI_Isend, which is asynchronous and uses less time. </a:t>
            </a:r>
          </a:p>
          <a:p>
            <a:pPr marL="452119" indent="-452119">
              <a:spcBef>
                <a:spcPts val="500"/>
              </a:spcBef>
              <a:buSzPct val="100000"/>
              <a:buFont typeface="Arial"/>
              <a:buChar char="•"/>
              <a:defRPr sz="2400" b="1">
                <a:solidFill>
                  <a:srgbClr val="181C69"/>
                </a:solidFill>
              </a:defRPr>
            </a:pPr>
            <a:r>
              <a:t>The communication pattern of Global Array is mostly send and receive. </a:t>
            </a:r>
          </a:p>
        </p:txBody>
      </p:sp>
      <p:pic>
        <p:nvPicPr>
          <p:cNvPr id="202" name="Image" descr="Image"/>
          <p:cNvPicPr>
            <a:picLocks noChangeAspect="1"/>
          </p:cNvPicPr>
          <p:nvPr/>
        </p:nvPicPr>
        <p:blipFill>
          <a:blip r:embed="rId2"/>
          <a:stretch>
            <a:fillRect/>
          </a:stretch>
        </p:blipFill>
        <p:spPr>
          <a:xfrm>
            <a:off x="6490420" y="2071612"/>
            <a:ext cx="7183073" cy="4648899"/>
          </a:xfrm>
          <a:prstGeom prst="rect">
            <a:avLst/>
          </a:prstGeom>
          <a:ln w="12700">
            <a:miter lim="400000"/>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16</a:t>
            </a:fld>
            <a:endParaRPr/>
          </a:p>
        </p:txBody>
      </p:sp>
      <p:sp>
        <p:nvSpPr>
          <p:cNvPr id="205" name="Title 1"/>
          <p:cNvSpPr txBox="1">
            <a:spLocks noGrp="1"/>
          </p:cNvSpPr>
          <p:nvPr>
            <p:ph type="title"/>
          </p:nvPr>
        </p:nvSpPr>
        <p:spPr>
          <a:xfrm>
            <a:off x="245660" y="77002"/>
            <a:ext cx="12050973" cy="1005839"/>
          </a:xfrm>
          <a:prstGeom prst="rect">
            <a:avLst/>
          </a:prstGeom>
        </p:spPr>
        <p:txBody>
          <a:bodyPr/>
          <a:lstStyle/>
          <a:p>
            <a:r>
              <a:t>Difficulties</a:t>
            </a:r>
          </a:p>
        </p:txBody>
      </p:sp>
      <p:sp>
        <p:nvSpPr>
          <p:cNvPr id="206" name="Content Placeholder 2"/>
          <p:cNvSpPr txBox="1">
            <a:spLocks noGrp="1"/>
          </p:cNvSpPr>
          <p:nvPr>
            <p:ph type="body" idx="1"/>
          </p:nvPr>
        </p:nvSpPr>
        <p:spPr>
          <a:xfrm>
            <a:off x="487680" y="1534295"/>
            <a:ext cx="13411201" cy="5066203"/>
          </a:xfrm>
          <a:prstGeom prst="rect">
            <a:avLst/>
          </a:prstGeom>
        </p:spPr>
        <p:txBody>
          <a:bodyPr/>
          <a:lstStyle/>
          <a:p>
            <a:r>
              <a:t>When we test with many compilers, BLAS and MPI libraries, compilation problems, runtime segmentation faults, and out of memory occurs. </a:t>
            </a:r>
          </a:p>
          <a:p>
            <a:r>
              <a:t>For example, AOCC’s flang compiler does not support 15 dimension arrays in f08, but some MPI’s mpi.fh has this defined, hence we cannot utilize this combination. </a:t>
            </a:r>
          </a:p>
          <a:p>
            <a:r>
              <a:t>Sometimes when we try `strange` combinations like compiling NWChem with NVHPC and AOCL, we have linking errors, and I manually link the NWChem binary with -L[shared library containing the missing symbol]</a:t>
            </a:r>
          </a:p>
        </p:txBody>
      </p:sp>
      <p:pic>
        <p:nvPicPr>
          <p:cNvPr id="207" name="2022-05-14 12.55.59.jpg" descr="2022-05-14 12.55.59.jpg"/>
          <p:cNvPicPr>
            <a:picLocks noChangeAspect="1"/>
          </p:cNvPicPr>
          <p:nvPr/>
        </p:nvPicPr>
        <p:blipFill>
          <a:blip r:embed="rId2"/>
          <a:srcRect t="29058"/>
          <a:stretch>
            <a:fillRect/>
          </a:stretch>
        </p:blipFill>
        <p:spPr>
          <a:xfrm>
            <a:off x="486369" y="4259798"/>
            <a:ext cx="13845364" cy="2616679"/>
          </a:xfrm>
          <a:prstGeom prst="rect">
            <a:avLst/>
          </a:prstGeom>
          <a:ln w="12700">
            <a:miter lim="400000"/>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17</a:t>
            </a:fld>
            <a:endParaRPr/>
          </a:p>
        </p:txBody>
      </p:sp>
      <p:sp>
        <p:nvSpPr>
          <p:cNvPr id="210" name="Title 1"/>
          <p:cNvSpPr txBox="1">
            <a:spLocks noGrp="1"/>
          </p:cNvSpPr>
          <p:nvPr>
            <p:ph type="title"/>
          </p:nvPr>
        </p:nvSpPr>
        <p:spPr>
          <a:xfrm>
            <a:off x="245660" y="77002"/>
            <a:ext cx="12050973" cy="1005839"/>
          </a:xfrm>
          <a:prstGeom prst="rect">
            <a:avLst/>
          </a:prstGeom>
        </p:spPr>
        <p:txBody>
          <a:bodyPr/>
          <a:lstStyle/>
          <a:p>
            <a:r>
              <a:t>Lessons learned</a:t>
            </a:r>
          </a:p>
        </p:txBody>
      </p:sp>
      <p:sp>
        <p:nvSpPr>
          <p:cNvPr id="211" name="Content Placeholder 2"/>
          <p:cNvSpPr txBox="1">
            <a:spLocks noGrp="1"/>
          </p:cNvSpPr>
          <p:nvPr>
            <p:ph type="body" idx="1"/>
          </p:nvPr>
        </p:nvSpPr>
        <p:spPr>
          <a:xfrm>
            <a:off x="487680" y="1534295"/>
            <a:ext cx="13411201" cy="5066203"/>
          </a:xfrm>
          <a:prstGeom prst="rect">
            <a:avLst/>
          </a:prstGeom>
        </p:spPr>
        <p:txBody>
          <a:bodyPr/>
          <a:lstStyle/>
          <a:p>
            <a:r>
              <a:rPr dirty="0"/>
              <a:t>Choose the suitable libraries for your architecture</a:t>
            </a:r>
          </a:p>
          <a:p>
            <a:pPr marL="828039" lvl="1" indent="-375919">
              <a:spcBef>
                <a:spcPts val="400"/>
              </a:spcBef>
              <a:buClr>
                <a:srgbClr val="181C69"/>
              </a:buClr>
              <a:defRPr sz="2000" b="0">
                <a:solidFill>
                  <a:srgbClr val="000000"/>
                </a:solidFill>
              </a:defRPr>
            </a:pPr>
            <a:r>
              <a:rPr dirty="0"/>
              <a:t>MKL for Intel, AOCL for AMD, </a:t>
            </a:r>
            <a:r>
              <a:rPr dirty="0" err="1"/>
              <a:t>etc</a:t>
            </a:r>
            <a:endParaRPr dirty="0"/>
          </a:p>
          <a:p>
            <a:r>
              <a:rPr dirty="0"/>
              <a:t>Multi-node scaling is much harder than shared-memory setting</a:t>
            </a:r>
          </a:p>
          <a:p>
            <a:pPr marL="828039" lvl="1" indent="-375919">
              <a:spcBef>
                <a:spcPts val="400"/>
              </a:spcBef>
              <a:buClr>
                <a:srgbClr val="181C69"/>
              </a:buClr>
              <a:defRPr sz="2000" b="0">
                <a:solidFill>
                  <a:srgbClr val="000000"/>
                </a:solidFill>
              </a:defRPr>
            </a:pPr>
            <a:r>
              <a:rPr dirty="0"/>
              <a:t>Performance may vary significantly with multi nodes and single node</a:t>
            </a:r>
          </a:p>
          <a:p>
            <a:pPr marL="828039" lvl="1" indent="-375919">
              <a:spcBef>
                <a:spcPts val="400"/>
              </a:spcBef>
              <a:buClr>
                <a:srgbClr val="181C69"/>
              </a:buClr>
              <a:defRPr sz="2000" b="0">
                <a:solidFill>
                  <a:srgbClr val="000000"/>
                </a:solidFill>
              </a:defRPr>
            </a:pPr>
            <a:r>
              <a:rPr dirty="0"/>
              <a:t>Under some configurations, single node runs faster does not imply that configuration with multi nodes are similarly faster. </a:t>
            </a:r>
          </a:p>
          <a:p>
            <a:r>
              <a:rPr dirty="0"/>
              <a:t>When MPI cannot get decent scaling result, turn to OpenMP</a:t>
            </a:r>
          </a:p>
          <a:p>
            <a:pPr marL="828039" lvl="1" indent="-375919">
              <a:spcBef>
                <a:spcPts val="400"/>
              </a:spcBef>
              <a:buClr>
                <a:srgbClr val="181C69"/>
              </a:buClr>
              <a:defRPr sz="2000" b="0">
                <a:solidFill>
                  <a:srgbClr val="000000"/>
                </a:solidFill>
              </a:defRPr>
            </a:pPr>
            <a:r>
              <a:rPr dirty="0"/>
              <a:t>MPI often performs better than OpenMP even on shared-memory systems since the programming paradigm for MPI enforces better data locality and can avoid false sharing. </a:t>
            </a:r>
          </a:p>
          <a:p>
            <a:pPr marL="828039" lvl="1" indent="-375919">
              <a:spcBef>
                <a:spcPts val="400"/>
              </a:spcBef>
              <a:buClr>
                <a:srgbClr val="181C69"/>
              </a:buClr>
              <a:defRPr sz="2000" b="0">
                <a:solidFill>
                  <a:srgbClr val="000000"/>
                </a:solidFill>
              </a:defRPr>
            </a:pPr>
            <a:r>
              <a:rPr dirty="0"/>
              <a:t>But when the data size is small compared to the number of cores, set OpenMP thread number to 2 or 4 may outperform pure MPI.</a:t>
            </a:r>
          </a:p>
          <a:p>
            <a:r>
              <a:rPr dirty="0"/>
              <a:t>HPC programming diagram and interface: ARMCI and Global Arrays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1BFA5-B99C-4804-8EF3-7D4D1177D898}"/>
              </a:ext>
            </a:extLst>
          </p:cNvPr>
          <p:cNvSpPr>
            <a:spLocks noGrp="1"/>
          </p:cNvSpPr>
          <p:nvPr>
            <p:ph type="title"/>
          </p:nvPr>
        </p:nvSpPr>
        <p:spPr/>
        <p:txBody>
          <a:bodyPr/>
          <a:lstStyle/>
          <a:p>
            <a:r>
              <a:rPr lang="en-US" altLang="zh-CN" dirty="0"/>
              <a:t>ICON</a:t>
            </a:r>
            <a:endParaRPr lang="zh-TW" altLang="en-US" dirty="0"/>
          </a:p>
        </p:txBody>
      </p:sp>
      <p:pic>
        <p:nvPicPr>
          <p:cNvPr id="6" name="内容占位符 5">
            <a:extLst>
              <a:ext uri="{FF2B5EF4-FFF2-40B4-BE49-F238E27FC236}">
                <a16:creationId xmlns:a16="http://schemas.microsoft.com/office/drawing/2014/main" id="{30F00FAF-773E-4DB2-B446-E19A12ABAA87}"/>
              </a:ext>
            </a:extLst>
          </p:cNvPr>
          <p:cNvPicPr>
            <a:picLocks noGrp="1" noChangeAspect="1"/>
          </p:cNvPicPr>
          <p:nvPr>
            <p:ph idx="1"/>
          </p:nvPr>
        </p:nvPicPr>
        <p:blipFill>
          <a:blip r:embed="rId2"/>
          <a:stretch>
            <a:fillRect/>
          </a:stretch>
        </p:blipFill>
        <p:spPr>
          <a:xfrm>
            <a:off x="10304442" y="1550521"/>
            <a:ext cx="3108543" cy="3108543"/>
          </a:xfrm>
        </p:spPr>
      </p:pic>
      <p:sp>
        <p:nvSpPr>
          <p:cNvPr id="4" name="AutoShape 2">
            <a:extLst>
              <a:ext uri="{FF2B5EF4-FFF2-40B4-BE49-F238E27FC236}">
                <a16:creationId xmlns:a16="http://schemas.microsoft.com/office/drawing/2014/main" id="{8C1A9804-AA98-4796-A2C3-C3B55131000A}"/>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文本框 9">
            <a:extLst>
              <a:ext uri="{FF2B5EF4-FFF2-40B4-BE49-F238E27FC236}">
                <a16:creationId xmlns:a16="http://schemas.microsoft.com/office/drawing/2014/main" id="{641D6F5B-A972-4D9B-B501-F44A1254AFA0}"/>
              </a:ext>
            </a:extLst>
          </p:cNvPr>
          <p:cNvSpPr txBox="1"/>
          <p:nvPr/>
        </p:nvSpPr>
        <p:spPr>
          <a:xfrm>
            <a:off x="790694" y="1794361"/>
            <a:ext cx="7934205" cy="3108543"/>
          </a:xfrm>
          <a:prstGeom prst="rect">
            <a:avLst/>
          </a:prstGeom>
          <a:noFill/>
        </p:spPr>
        <p:txBody>
          <a:bodyPr wrap="square">
            <a:spAutoFit/>
          </a:bodyPr>
          <a:lstStyle/>
          <a:p>
            <a:pPr marL="285750" indent="-285750">
              <a:buFont typeface="Arial" panose="020B0604020202020204" pitchFamily="34" charset="0"/>
              <a:buChar char="•"/>
            </a:pPr>
            <a:r>
              <a:rPr lang="zh-TW" altLang="en-US" sz="2800" b="1" dirty="0"/>
              <a:t>a unified next-generation global numerical weather prediction and climate modelling system</a:t>
            </a:r>
            <a:endParaRPr lang="en-US" altLang="zh-TW" sz="2800" dirty="0"/>
          </a:p>
          <a:p>
            <a:pPr marL="285750" indent="-285750">
              <a:buFont typeface="Arial" panose="020B0604020202020204" pitchFamily="34" charset="0"/>
              <a:buChar char="•"/>
            </a:pPr>
            <a:r>
              <a:rPr lang="en-US" altLang="zh-TW" sz="2800" b="1" dirty="0"/>
              <a:t>A</a:t>
            </a:r>
            <a:r>
              <a:rPr lang="zh-TW" altLang="en-US" sz="2800" b="1" dirty="0"/>
              <a:t>tmosphere </a:t>
            </a:r>
            <a:r>
              <a:rPr lang="zh-TW" altLang="en-US" sz="2800" dirty="0"/>
              <a:t>and </a:t>
            </a:r>
            <a:r>
              <a:rPr lang="en-US" altLang="zh-TW" sz="2800" b="1" dirty="0"/>
              <a:t>O</a:t>
            </a:r>
            <a:r>
              <a:rPr lang="zh-TW" altLang="en-US" sz="2800" b="1" dirty="0"/>
              <a:t>cean </a:t>
            </a:r>
            <a:r>
              <a:rPr lang="zh-TW" altLang="en-US" sz="2800" dirty="0"/>
              <a:t>component</a:t>
            </a:r>
            <a:r>
              <a:rPr lang="en-US" altLang="zh-CN" sz="2800" dirty="0"/>
              <a:t>s</a:t>
            </a:r>
          </a:p>
          <a:p>
            <a:pPr marL="285750" indent="-285750">
              <a:buFont typeface="Arial" panose="020B0604020202020204" pitchFamily="34" charset="0"/>
              <a:buChar char="•"/>
            </a:pPr>
            <a:r>
              <a:rPr lang="zh-TW" altLang="en-US" sz="2800" b="1" dirty="0"/>
              <a:t>in </a:t>
            </a:r>
            <a:r>
              <a:rPr lang="en-US" altLang="zh-TW" sz="2800" b="1" dirty="0"/>
              <a:t>G</a:t>
            </a:r>
            <a:r>
              <a:rPr lang="zh-TW" altLang="en-US" sz="2800" b="1" dirty="0"/>
              <a:t>rid </a:t>
            </a:r>
            <a:r>
              <a:rPr lang="en-US" altLang="zh-CN" sz="2800" b="1" dirty="0"/>
              <a:t>P</a:t>
            </a:r>
            <a:r>
              <a:rPr lang="zh-TW" altLang="en-US" sz="2800" b="1" dirty="0"/>
              <a:t>oint </a:t>
            </a:r>
            <a:r>
              <a:rPr lang="en-US" altLang="zh-TW" sz="2800" b="1" dirty="0"/>
              <a:t>S</a:t>
            </a:r>
            <a:r>
              <a:rPr lang="zh-TW" altLang="en-US" sz="2800" b="1" dirty="0"/>
              <a:t>pace</a:t>
            </a:r>
            <a:r>
              <a:rPr lang="zh-TW" altLang="en-US" sz="2800" dirty="0"/>
              <a:t> </a:t>
            </a:r>
            <a:r>
              <a:rPr lang="zh-TW" altLang="en-US" sz="2800" b="1" dirty="0"/>
              <a:t>on a </a:t>
            </a:r>
            <a:r>
              <a:rPr lang="en-US" altLang="zh-TW" sz="2800" b="1" dirty="0"/>
              <a:t>G</a:t>
            </a:r>
            <a:r>
              <a:rPr lang="zh-TW" altLang="en-US" sz="2800" b="1" dirty="0"/>
              <a:t>eodesic </a:t>
            </a:r>
            <a:r>
              <a:rPr lang="en-US" altLang="zh-TW" sz="2800" b="1" dirty="0"/>
              <a:t>I</a:t>
            </a:r>
            <a:r>
              <a:rPr lang="zh-TW" altLang="en-US" sz="2800" b="1" dirty="0"/>
              <a:t>cosahedral </a:t>
            </a:r>
            <a:r>
              <a:rPr lang="en-US" altLang="zh-TW" sz="2800" b="1" dirty="0"/>
              <a:t>G</a:t>
            </a:r>
            <a:r>
              <a:rPr lang="zh-TW" altLang="en-US" sz="2800" b="1" dirty="0"/>
              <a:t>rid</a:t>
            </a:r>
            <a:endParaRPr lang="en-US" altLang="zh-TW" sz="2800" b="1" dirty="0"/>
          </a:p>
          <a:p>
            <a:pPr marL="285750" indent="-285750">
              <a:buFont typeface="Arial" panose="020B0604020202020204" pitchFamily="34" charset="0"/>
              <a:buChar char="•"/>
            </a:pPr>
            <a:r>
              <a:rPr lang="en-US" altLang="zh-TW" sz="2800" b="1" dirty="0"/>
              <a:t>MPI Application</a:t>
            </a:r>
          </a:p>
        </p:txBody>
      </p:sp>
      <p:pic>
        <p:nvPicPr>
          <p:cNvPr id="12" name="图片 11">
            <a:extLst>
              <a:ext uri="{FF2B5EF4-FFF2-40B4-BE49-F238E27FC236}">
                <a16:creationId xmlns:a16="http://schemas.microsoft.com/office/drawing/2014/main" id="{4B114F5F-3E3C-4DE3-8CA9-CECBDB1D99C8}"/>
              </a:ext>
            </a:extLst>
          </p:cNvPr>
          <p:cNvPicPr>
            <a:picLocks noChangeAspect="1"/>
          </p:cNvPicPr>
          <p:nvPr/>
        </p:nvPicPr>
        <p:blipFill>
          <a:blip r:embed="rId3"/>
          <a:stretch>
            <a:fillRect/>
          </a:stretch>
        </p:blipFill>
        <p:spPr>
          <a:xfrm>
            <a:off x="790694" y="5190407"/>
            <a:ext cx="5122426" cy="2417861"/>
          </a:xfrm>
          <a:prstGeom prst="rect">
            <a:avLst/>
          </a:prstGeom>
        </p:spPr>
      </p:pic>
      <p:pic>
        <p:nvPicPr>
          <p:cNvPr id="14" name="图片 13">
            <a:extLst>
              <a:ext uri="{FF2B5EF4-FFF2-40B4-BE49-F238E27FC236}">
                <a16:creationId xmlns:a16="http://schemas.microsoft.com/office/drawing/2014/main" id="{1C13161F-9262-4AAC-97B0-D14A756C0BCB}"/>
              </a:ext>
            </a:extLst>
          </p:cNvPr>
          <p:cNvPicPr>
            <a:picLocks noChangeAspect="1"/>
          </p:cNvPicPr>
          <p:nvPr/>
        </p:nvPicPr>
        <p:blipFill>
          <a:blip r:embed="rId4"/>
          <a:stretch>
            <a:fillRect/>
          </a:stretch>
        </p:blipFill>
        <p:spPr>
          <a:xfrm>
            <a:off x="8717280" y="5086919"/>
            <a:ext cx="5122426" cy="2521349"/>
          </a:xfrm>
          <a:prstGeom prst="rect">
            <a:avLst/>
          </a:prstGeom>
        </p:spPr>
      </p:pic>
    </p:spTree>
    <p:extLst>
      <p:ext uri="{BB962C8B-B14F-4D97-AF65-F5344CB8AC3E}">
        <p14:creationId xmlns:p14="http://schemas.microsoft.com/office/powerpoint/2010/main" val="3945665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1BFA5-B99C-4804-8EF3-7D4D1177D898}"/>
              </a:ext>
            </a:extLst>
          </p:cNvPr>
          <p:cNvSpPr>
            <a:spLocks noGrp="1"/>
          </p:cNvSpPr>
          <p:nvPr>
            <p:ph type="title"/>
          </p:nvPr>
        </p:nvSpPr>
        <p:spPr/>
        <p:txBody>
          <a:bodyPr/>
          <a:lstStyle/>
          <a:p>
            <a:r>
              <a:rPr lang="en-US" altLang="zh-CN" dirty="0"/>
              <a:t>ICON</a:t>
            </a:r>
            <a:endParaRPr lang="zh-TW" altLang="en-US" dirty="0"/>
          </a:p>
        </p:txBody>
      </p:sp>
      <p:sp>
        <p:nvSpPr>
          <p:cNvPr id="3" name="内容占位符 2">
            <a:extLst>
              <a:ext uri="{FF2B5EF4-FFF2-40B4-BE49-F238E27FC236}">
                <a16:creationId xmlns:a16="http://schemas.microsoft.com/office/drawing/2014/main" id="{362CC7F4-4E6E-4A87-A15E-919E6F2F9A63}"/>
              </a:ext>
            </a:extLst>
          </p:cNvPr>
          <p:cNvSpPr>
            <a:spLocks noGrp="1"/>
          </p:cNvSpPr>
          <p:nvPr>
            <p:ph idx="1"/>
          </p:nvPr>
        </p:nvSpPr>
        <p:spPr>
          <a:xfrm>
            <a:off x="8173841" y="2334395"/>
            <a:ext cx="6008370" cy="5076055"/>
          </a:xfrm>
        </p:spPr>
        <p:txBody>
          <a:bodyPr/>
          <a:lstStyle/>
          <a:p>
            <a:pPr marL="0" indent="0">
              <a:buNone/>
            </a:pPr>
            <a:r>
              <a:rPr lang="en-US" altLang="zh-TW" sz="4400" dirty="0">
                <a:solidFill>
                  <a:schemeClr val="accent1">
                    <a:lumMod val="75000"/>
                  </a:schemeClr>
                </a:solidFill>
              </a:rPr>
              <a:t>MPI Bound!</a:t>
            </a:r>
            <a:endParaRPr lang="zh-TW" altLang="en-US" sz="4400" dirty="0">
              <a:solidFill>
                <a:schemeClr val="accent1">
                  <a:lumMod val="75000"/>
                </a:schemeClr>
              </a:solidFill>
            </a:endParaRPr>
          </a:p>
        </p:txBody>
      </p:sp>
      <p:grpSp>
        <p:nvGrpSpPr>
          <p:cNvPr id="9" name="组合 8">
            <a:extLst>
              <a:ext uri="{FF2B5EF4-FFF2-40B4-BE49-F238E27FC236}">
                <a16:creationId xmlns:a16="http://schemas.microsoft.com/office/drawing/2014/main" id="{C6ADB462-3473-4D68-9C53-A2291A623C1E}"/>
              </a:ext>
            </a:extLst>
          </p:cNvPr>
          <p:cNvGrpSpPr/>
          <p:nvPr/>
        </p:nvGrpSpPr>
        <p:grpSpPr>
          <a:xfrm>
            <a:off x="8401052" y="3298115"/>
            <a:ext cx="5553948" cy="3640165"/>
            <a:chOff x="8001002" y="3450515"/>
            <a:chExt cx="5553948" cy="3640165"/>
          </a:xfrm>
        </p:grpSpPr>
        <p:pic>
          <p:nvPicPr>
            <p:cNvPr id="5" name="图片 4">
              <a:extLst>
                <a:ext uri="{FF2B5EF4-FFF2-40B4-BE49-F238E27FC236}">
                  <a16:creationId xmlns:a16="http://schemas.microsoft.com/office/drawing/2014/main" id="{F7821996-DAF5-4732-AC51-6877653D49F2}"/>
                </a:ext>
              </a:extLst>
            </p:cNvPr>
            <p:cNvPicPr>
              <a:picLocks noChangeAspect="1"/>
            </p:cNvPicPr>
            <p:nvPr/>
          </p:nvPicPr>
          <p:blipFill rotWithShape="1">
            <a:blip r:embed="rId2">
              <a:clrChange>
                <a:clrFrom>
                  <a:srgbClr val="FFFFFF"/>
                </a:clrFrom>
                <a:clrTo>
                  <a:srgbClr val="FFFFFF">
                    <a:alpha val="0"/>
                  </a:srgbClr>
                </a:clrTo>
              </a:clrChange>
            </a:blip>
            <a:srcRect b="21178"/>
            <a:stretch/>
          </p:blipFill>
          <p:spPr>
            <a:xfrm>
              <a:off x="8001002" y="3450515"/>
              <a:ext cx="5553948" cy="3119600"/>
            </a:xfrm>
            <a:prstGeom prst="rect">
              <a:avLst/>
            </a:prstGeom>
          </p:spPr>
        </p:pic>
        <p:pic>
          <p:nvPicPr>
            <p:cNvPr id="6" name="图片 5">
              <a:extLst>
                <a:ext uri="{FF2B5EF4-FFF2-40B4-BE49-F238E27FC236}">
                  <a16:creationId xmlns:a16="http://schemas.microsoft.com/office/drawing/2014/main" id="{F07893D7-A1E8-47E6-A972-90C31FACD43B}"/>
                </a:ext>
              </a:extLst>
            </p:cNvPr>
            <p:cNvPicPr>
              <a:picLocks noChangeAspect="1"/>
            </p:cNvPicPr>
            <p:nvPr/>
          </p:nvPicPr>
          <p:blipFill rotWithShape="1">
            <a:blip r:embed="rId2">
              <a:clrChange>
                <a:clrFrom>
                  <a:srgbClr val="FFFFFF"/>
                </a:clrFrom>
                <a:clrTo>
                  <a:srgbClr val="FFFFFF">
                    <a:alpha val="0"/>
                  </a:srgbClr>
                </a:clrTo>
              </a:clrChange>
            </a:blip>
            <a:srcRect t="88188"/>
            <a:stretch/>
          </p:blipFill>
          <p:spPr>
            <a:xfrm>
              <a:off x="8001002" y="6623186"/>
              <a:ext cx="5553948" cy="467494"/>
            </a:xfrm>
            <a:prstGeom prst="rect">
              <a:avLst/>
            </a:prstGeom>
          </p:spPr>
        </p:pic>
      </p:grpSp>
      <p:sp>
        <p:nvSpPr>
          <p:cNvPr id="8" name="内容占位符 2">
            <a:extLst>
              <a:ext uri="{FF2B5EF4-FFF2-40B4-BE49-F238E27FC236}">
                <a16:creationId xmlns:a16="http://schemas.microsoft.com/office/drawing/2014/main" id="{EC2C4959-C7B9-4690-B89D-4D57407030D0}"/>
              </a:ext>
            </a:extLst>
          </p:cNvPr>
          <p:cNvSpPr txBox="1">
            <a:spLocks/>
          </p:cNvSpPr>
          <p:nvPr/>
        </p:nvSpPr>
        <p:spPr bwMode="auto">
          <a:xfrm>
            <a:off x="734636" y="3369371"/>
            <a:ext cx="7325600" cy="240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452120" indent="-452120" algn="l" defTabSz="731520" rtl="0" eaLnBrk="0" fontAlgn="base" hangingPunct="0">
              <a:spcBef>
                <a:spcPct val="20000"/>
              </a:spcBef>
              <a:spcAft>
                <a:spcPct val="0"/>
              </a:spcAft>
              <a:buFont typeface="Arial" panose="020B0604020202090204" pitchFamily="34" charset="0"/>
              <a:buChar char="•"/>
              <a:defRPr sz="2400" b="1">
                <a:solidFill>
                  <a:schemeClr val="tx2"/>
                </a:solidFill>
                <a:latin typeface="+mn-lt"/>
                <a:ea typeface="+mn-ea"/>
                <a:cs typeface="+mn-cs"/>
              </a:defRPr>
            </a:lvl1pPr>
            <a:lvl2pPr marL="828040" indent="-375920" algn="l" defTabSz="731520" rtl="0" eaLnBrk="0" fontAlgn="base" hangingPunct="0">
              <a:spcBef>
                <a:spcPts val="480"/>
              </a:spcBef>
              <a:spcAft>
                <a:spcPct val="0"/>
              </a:spcAft>
              <a:buClr>
                <a:schemeClr val="tx2"/>
              </a:buClr>
              <a:buFont typeface="Arial" panose="020B0604020202090204" pitchFamily="34" charset="0"/>
              <a:buChar char="–"/>
              <a:defRPr sz="2000">
                <a:solidFill>
                  <a:schemeClr val="tx1"/>
                </a:solidFill>
                <a:latin typeface="+mn-lt"/>
              </a:defRPr>
            </a:lvl2pPr>
            <a:lvl3pPr marL="1280160" indent="-365760" algn="l" defTabSz="731520" rtl="0" eaLnBrk="0" fontAlgn="base" hangingPunct="0">
              <a:spcBef>
                <a:spcPct val="20000"/>
              </a:spcBef>
              <a:spcAft>
                <a:spcPct val="0"/>
              </a:spcAft>
              <a:buClr>
                <a:schemeClr val="tx2"/>
              </a:buClr>
              <a:buFont typeface="Arial" panose="020B0604020202090204" pitchFamily="34" charset="0"/>
              <a:buChar char="•"/>
              <a:defRPr sz="1800">
                <a:solidFill>
                  <a:schemeClr val="tx1"/>
                </a:solidFill>
                <a:latin typeface="+mn-lt"/>
              </a:defRPr>
            </a:lvl3pPr>
            <a:lvl4pPr marL="1643380" indent="-363220" algn="l" defTabSz="731520" rtl="0" eaLnBrk="0" fontAlgn="base" hangingPunct="0">
              <a:spcBef>
                <a:spcPct val="20000"/>
              </a:spcBef>
              <a:spcAft>
                <a:spcPct val="0"/>
              </a:spcAft>
              <a:buClr>
                <a:schemeClr val="tx2"/>
              </a:buClr>
              <a:buFont typeface="Arial" panose="020B0604020202090204" pitchFamily="34" charset="0"/>
              <a:buChar char="–"/>
              <a:defRPr sz="1600">
                <a:solidFill>
                  <a:schemeClr val="tx1"/>
                </a:solidFill>
                <a:latin typeface="+mn-lt"/>
              </a:defRPr>
            </a:lvl4pPr>
            <a:lvl5pPr marL="2006600" indent="-264160" algn="l" defTabSz="731520" rtl="0" eaLnBrk="0" fontAlgn="base" hangingPunct="0">
              <a:spcBef>
                <a:spcPct val="20000"/>
              </a:spcBef>
              <a:spcAft>
                <a:spcPct val="0"/>
              </a:spcAft>
              <a:buClr>
                <a:schemeClr val="tx2"/>
              </a:buClr>
              <a:buFont typeface="Arial" panose="020B0604020202090204" pitchFamily="34" charset="0"/>
              <a:buChar char="»"/>
              <a:defRPr sz="1400">
                <a:solidFill>
                  <a:schemeClr val="tx1"/>
                </a:solidFill>
                <a:latin typeface="+mn-lt"/>
              </a:defRPr>
            </a:lvl5pPr>
            <a:lvl6pPr marL="273812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6pPr>
            <a:lvl7pPr marL="346964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7pPr>
            <a:lvl8pPr marL="420116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8pPr>
            <a:lvl9pPr marL="493268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9pPr>
          </a:lstStyle>
          <a:p>
            <a:r>
              <a:rPr lang="en-US" altLang="zh-TW" sz="5400" kern="0" dirty="0"/>
              <a:t>MPI Tuning</a:t>
            </a:r>
          </a:p>
          <a:p>
            <a:r>
              <a:rPr lang="en-US" altLang="zh-CN" sz="5400" kern="0" dirty="0"/>
              <a:t>Serial Code Tuning</a:t>
            </a:r>
          </a:p>
        </p:txBody>
      </p:sp>
    </p:spTree>
    <p:extLst>
      <p:ext uri="{BB962C8B-B14F-4D97-AF65-F5344CB8AC3E}">
        <p14:creationId xmlns:p14="http://schemas.microsoft.com/office/powerpoint/2010/main" val="1858026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2</a:t>
            </a:fld>
            <a:endParaRPr/>
          </a:p>
        </p:txBody>
      </p:sp>
      <p:sp>
        <p:nvSpPr>
          <p:cNvPr id="138" name="Title 1"/>
          <p:cNvSpPr txBox="1">
            <a:spLocks noGrp="1"/>
          </p:cNvSpPr>
          <p:nvPr>
            <p:ph type="title"/>
          </p:nvPr>
        </p:nvSpPr>
        <p:spPr>
          <a:xfrm>
            <a:off x="245660" y="77002"/>
            <a:ext cx="12050973" cy="1005839"/>
          </a:xfrm>
          <a:prstGeom prst="rect">
            <a:avLst/>
          </a:prstGeom>
        </p:spPr>
        <p:txBody>
          <a:bodyPr/>
          <a:lstStyle/>
          <a:p>
            <a:r>
              <a:t>Agenda</a:t>
            </a:r>
          </a:p>
        </p:txBody>
      </p:sp>
      <p:sp>
        <p:nvSpPr>
          <p:cNvPr id="139" name="Content Placeholder 1"/>
          <p:cNvSpPr txBox="1">
            <a:spLocks noGrp="1"/>
          </p:cNvSpPr>
          <p:nvPr>
            <p:ph type="body" idx="1"/>
          </p:nvPr>
        </p:nvSpPr>
        <p:spPr>
          <a:xfrm>
            <a:off x="313508" y="1534294"/>
            <a:ext cx="14194971" cy="5979162"/>
          </a:xfrm>
          <a:prstGeom prst="rect">
            <a:avLst/>
          </a:prstGeom>
        </p:spPr>
        <p:txBody>
          <a:bodyPr/>
          <a:lstStyle/>
          <a:p>
            <a:pPr>
              <a:spcBef>
                <a:spcPts val="600"/>
              </a:spcBef>
              <a:defRPr sz="2800"/>
            </a:pPr>
            <a:r>
              <a:rPr dirty="0"/>
              <a:t>About the team </a:t>
            </a:r>
          </a:p>
          <a:p>
            <a:pPr>
              <a:spcBef>
                <a:spcPts val="600"/>
              </a:spcBef>
              <a:defRPr sz="2800"/>
            </a:pPr>
            <a:r>
              <a:rPr dirty="0"/>
              <a:t>Applications</a:t>
            </a:r>
          </a:p>
          <a:p>
            <a:pPr marL="828039" lvl="1" indent="-375919">
              <a:spcBef>
                <a:spcPts val="400"/>
              </a:spcBef>
              <a:buClr>
                <a:srgbClr val="181C69"/>
              </a:buClr>
              <a:defRPr b="0">
                <a:solidFill>
                  <a:srgbClr val="000000"/>
                </a:solidFill>
              </a:defRPr>
            </a:pPr>
            <a:r>
              <a:rPr lang="en-CN" dirty="0"/>
              <a:t>NWChem</a:t>
            </a:r>
          </a:p>
          <a:p>
            <a:pPr marL="828039" lvl="1" indent="-375919">
              <a:spcBef>
                <a:spcPts val="400"/>
              </a:spcBef>
              <a:buClr>
                <a:srgbClr val="181C69"/>
              </a:buClr>
              <a:defRPr b="0">
                <a:solidFill>
                  <a:srgbClr val="000000"/>
                </a:solidFill>
              </a:defRPr>
            </a:pPr>
            <a:r>
              <a:rPr lang="en-CN" dirty="0"/>
              <a:t>ICON</a:t>
            </a:r>
          </a:p>
          <a:p>
            <a:pPr marL="828039" lvl="1" indent="-375919">
              <a:spcBef>
                <a:spcPts val="400"/>
              </a:spcBef>
              <a:buClr>
                <a:srgbClr val="181C69"/>
              </a:buClr>
              <a:defRPr b="0">
                <a:solidFill>
                  <a:srgbClr val="000000"/>
                </a:solidFill>
              </a:defRPr>
            </a:pPr>
            <a:r>
              <a:rPr lang="en-CN" dirty="0"/>
              <a:t>X</a:t>
            </a:r>
            <a:r>
              <a:rPr lang="en-US" altLang="zh-CN" dirty="0"/>
              <a:t>Compact3d + </a:t>
            </a:r>
            <a:r>
              <a:rPr lang="en-CN" sz="2000" dirty="0"/>
              <a:t>Coding</a:t>
            </a:r>
            <a:r>
              <a:rPr lang="zh-CN" altLang="en-US" sz="2000" dirty="0"/>
              <a:t> </a:t>
            </a:r>
            <a:r>
              <a:rPr lang="en-US" altLang="zh-CN" dirty="0"/>
              <a:t>C</a:t>
            </a:r>
            <a:r>
              <a:rPr lang="en-US" altLang="zh-CN" sz="2000" dirty="0"/>
              <a:t>hallenge</a:t>
            </a:r>
            <a:endParaRPr sz="2000" dirty="0"/>
          </a:p>
          <a:p>
            <a:pPr>
              <a:spcBef>
                <a:spcPts val="600"/>
              </a:spcBef>
              <a:defRPr sz="2800"/>
            </a:pPr>
            <a:r>
              <a:rPr dirty="0"/>
              <a:t>Innovation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445D9-4C09-4CFC-88F6-049D08BC989B}"/>
              </a:ext>
            </a:extLst>
          </p:cNvPr>
          <p:cNvSpPr>
            <a:spLocks noGrp="1"/>
          </p:cNvSpPr>
          <p:nvPr>
            <p:ph type="title"/>
          </p:nvPr>
        </p:nvSpPr>
        <p:spPr/>
        <p:txBody>
          <a:bodyPr/>
          <a:lstStyle/>
          <a:p>
            <a:r>
              <a:rPr lang="en-US" altLang="zh-TW" dirty="0"/>
              <a:t>ICON MPI Tuning</a:t>
            </a:r>
            <a:endParaRPr lang="zh-TW" altLang="en-US" dirty="0"/>
          </a:p>
        </p:txBody>
      </p:sp>
      <p:sp>
        <p:nvSpPr>
          <p:cNvPr id="3" name="内容占位符 2">
            <a:extLst>
              <a:ext uri="{FF2B5EF4-FFF2-40B4-BE49-F238E27FC236}">
                <a16:creationId xmlns:a16="http://schemas.microsoft.com/office/drawing/2014/main" id="{2226D2A4-9DE8-4352-BD0C-88EB6EB2BA7D}"/>
              </a:ext>
            </a:extLst>
          </p:cNvPr>
          <p:cNvSpPr>
            <a:spLocks noGrp="1"/>
          </p:cNvSpPr>
          <p:nvPr>
            <p:ph idx="1"/>
          </p:nvPr>
        </p:nvSpPr>
        <p:spPr/>
        <p:txBody>
          <a:bodyPr/>
          <a:lstStyle/>
          <a:p>
            <a:r>
              <a:rPr lang="en-US" altLang="zh-TW" dirty="0"/>
              <a:t>IPM Result (Primary MPI Profiling)</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Why 4</a:t>
            </a:r>
            <a:r>
              <a:rPr lang="en-US" altLang="zh-CN" dirty="0"/>
              <a:t>0 MPI Rank Having more MPI_WAIT time than others?</a:t>
            </a:r>
          </a:p>
          <a:p>
            <a:r>
              <a:rPr lang="en-US" altLang="zh-TW" dirty="0"/>
              <a:t>How to Reduce MPI Call time and Balance MPI?</a:t>
            </a:r>
            <a:endParaRPr lang="zh-TW" altLang="en-US" dirty="0"/>
          </a:p>
        </p:txBody>
      </p:sp>
      <p:pic>
        <p:nvPicPr>
          <p:cNvPr id="2050" name="Picture 2">
            <a:extLst>
              <a:ext uri="{FF2B5EF4-FFF2-40B4-BE49-F238E27FC236}">
                <a16:creationId xmlns:a16="http://schemas.microsoft.com/office/drawing/2014/main" id="{A2441E2E-458B-4928-A803-561E2B4E0D54}"/>
              </a:ext>
            </a:extLst>
          </p:cNvPr>
          <p:cNvPicPr>
            <a:picLocks noChangeAspect="1" noChangeArrowheads="1"/>
          </p:cNvPicPr>
          <p:nvPr/>
        </p:nvPicPr>
        <p:blipFill>
          <a:blip r:embed="rId2"/>
          <a:srcRect/>
          <a:stretch/>
        </p:blipFill>
        <p:spPr bwMode="auto">
          <a:xfrm>
            <a:off x="650572" y="2057400"/>
            <a:ext cx="6542707" cy="3258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9124D98-695A-4920-B932-C3710EF9757B}"/>
              </a:ext>
            </a:extLst>
          </p:cNvPr>
          <p:cNvPicPr>
            <a:picLocks noChangeAspect="1" noChangeArrowheads="1"/>
          </p:cNvPicPr>
          <p:nvPr/>
        </p:nvPicPr>
        <p:blipFill>
          <a:blip r:embed="rId3"/>
          <a:srcRect/>
          <a:stretch/>
        </p:blipFill>
        <p:spPr bwMode="auto">
          <a:xfrm>
            <a:off x="7315200" y="2074245"/>
            <a:ext cx="6544336" cy="360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15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BEE0E-DD5C-4DA7-8267-59451DA41D71}"/>
              </a:ext>
            </a:extLst>
          </p:cNvPr>
          <p:cNvSpPr>
            <a:spLocks noGrp="1"/>
          </p:cNvSpPr>
          <p:nvPr>
            <p:ph type="title"/>
          </p:nvPr>
        </p:nvSpPr>
        <p:spPr/>
        <p:txBody>
          <a:bodyPr/>
          <a:lstStyle/>
          <a:p>
            <a:r>
              <a:rPr lang="en-US" altLang="zh-TW" dirty="0"/>
              <a:t>ICON MPI Tuning</a:t>
            </a:r>
            <a:endParaRPr lang="zh-TW" altLang="en-US" dirty="0"/>
          </a:p>
        </p:txBody>
      </p:sp>
      <p:sp>
        <p:nvSpPr>
          <p:cNvPr id="3" name="内容占位符 2">
            <a:extLst>
              <a:ext uri="{FF2B5EF4-FFF2-40B4-BE49-F238E27FC236}">
                <a16:creationId xmlns:a16="http://schemas.microsoft.com/office/drawing/2014/main" id="{F7D54348-3CF2-48FD-BDE4-EBC7F35356F5}"/>
              </a:ext>
            </a:extLst>
          </p:cNvPr>
          <p:cNvSpPr>
            <a:spLocks noGrp="1"/>
          </p:cNvSpPr>
          <p:nvPr>
            <p:ph idx="1"/>
          </p:nvPr>
        </p:nvSpPr>
        <p:spPr/>
        <p:txBody>
          <a:bodyPr/>
          <a:lstStyle/>
          <a:p>
            <a:r>
              <a:rPr lang="en-US" altLang="zh-TW" dirty="0"/>
              <a:t>Intel® Trace Analyzer and Collector (Detailed MPI Profiling)</a:t>
            </a:r>
            <a:endParaRPr lang="zh-TW" altLang="en-US" dirty="0"/>
          </a:p>
        </p:txBody>
      </p:sp>
      <p:pic>
        <p:nvPicPr>
          <p:cNvPr id="7" name="图片 6">
            <a:extLst>
              <a:ext uri="{FF2B5EF4-FFF2-40B4-BE49-F238E27FC236}">
                <a16:creationId xmlns:a16="http://schemas.microsoft.com/office/drawing/2014/main" id="{7047D5AB-46BD-4CC0-A896-A1E49CDCE238}"/>
              </a:ext>
            </a:extLst>
          </p:cNvPr>
          <p:cNvPicPr>
            <a:picLocks noChangeAspect="1"/>
          </p:cNvPicPr>
          <p:nvPr/>
        </p:nvPicPr>
        <p:blipFill>
          <a:blip r:embed="rId2"/>
          <a:stretch>
            <a:fillRect/>
          </a:stretch>
        </p:blipFill>
        <p:spPr>
          <a:xfrm>
            <a:off x="362396" y="1919654"/>
            <a:ext cx="10284081" cy="5593801"/>
          </a:xfrm>
          <a:prstGeom prst="rect">
            <a:avLst/>
          </a:prstGeom>
        </p:spPr>
      </p:pic>
      <p:pic>
        <p:nvPicPr>
          <p:cNvPr id="5" name="图片 4">
            <a:extLst>
              <a:ext uri="{FF2B5EF4-FFF2-40B4-BE49-F238E27FC236}">
                <a16:creationId xmlns:a16="http://schemas.microsoft.com/office/drawing/2014/main" id="{5272E1B2-AC6C-4ABC-B165-E7C04119B714}"/>
              </a:ext>
            </a:extLst>
          </p:cNvPr>
          <p:cNvPicPr>
            <a:picLocks noChangeAspect="1"/>
          </p:cNvPicPr>
          <p:nvPr/>
        </p:nvPicPr>
        <p:blipFill>
          <a:blip r:embed="rId3"/>
          <a:stretch>
            <a:fillRect/>
          </a:stretch>
        </p:blipFill>
        <p:spPr>
          <a:xfrm>
            <a:off x="9755843" y="1468201"/>
            <a:ext cx="4691785" cy="4358775"/>
          </a:xfrm>
          <a:prstGeom prst="rect">
            <a:avLst/>
          </a:prstGeom>
        </p:spPr>
      </p:pic>
    </p:spTree>
    <p:extLst>
      <p:ext uri="{BB962C8B-B14F-4D97-AF65-F5344CB8AC3E}">
        <p14:creationId xmlns:p14="http://schemas.microsoft.com/office/powerpoint/2010/main" val="3131601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BEE0E-DD5C-4DA7-8267-59451DA41D71}"/>
              </a:ext>
            </a:extLst>
          </p:cNvPr>
          <p:cNvSpPr>
            <a:spLocks noGrp="1"/>
          </p:cNvSpPr>
          <p:nvPr>
            <p:ph type="title"/>
          </p:nvPr>
        </p:nvSpPr>
        <p:spPr/>
        <p:txBody>
          <a:bodyPr/>
          <a:lstStyle/>
          <a:p>
            <a:r>
              <a:rPr lang="en-US" altLang="zh-TW" dirty="0"/>
              <a:t>ICON MPI Tuning</a:t>
            </a:r>
            <a:endParaRPr lang="zh-TW" altLang="en-US" dirty="0"/>
          </a:p>
        </p:txBody>
      </p:sp>
      <p:sp>
        <p:nvSpPr>
          <p:cNvPr id="3" name="内容占位符 2">
            <a:extLst>
              <a:ext uri="{FF2B5EF4-FFF2-40B4-BE49-F238E27FC236}">
                <a16:creationId xmlns:a16="http://schemas.microsoft.com/office/drawing/2014/main" id="{F7D54348-3CF2-48FD-BDE4-EBC7F35356F5}"/>
              </a:ext>
            </a:extLst>
          </p:cNvPr>
          <p:cNvSpPr>
            <a:spLocks noGrp="1"/>
          </p:cNvSpPr>
          <p:nvPr>
            <p:ph idx="1"/>
          </p:nvPr>
        </p:nvSpPr>
        <p:spPr/>
        <p:txBody>
          <a:bodyPr/>
          <a:lstStyle/>
          <a:p>
            <a:r>
              <a:rPr lang="en-US" altLang="zh-TW" dirty="0"/>
              <a:t>Intel® Trace Analyzer and Collector (Detailed MPI Profiling)</a:t>
            </a:r>
          </a:p>
          <a:p>
            <a:pPr lvl="1"/>
            <a:r>
              <a:rPr lang="en-US" altLang="zh-TW" dirty="0"/>
              <a:t>MPI Message Matrix</a:t>
            </a:r>
            <a:endParaRPr lang="zh-TW" altLang="en-US" dirty="0"/>
          </a:p>
        </p:txBody>
      </p:sp>
      <p:pic>
        <p:nvPicPr>
          <p:cNvPr id="5" name="图片 4">
            <a:extLst>
              <a:ext uri="{FF2B5EF4-FFF2-40B4-BE49-F238E27FC236}">
                <a16:creationId xmlns:a16="http://schemas.microsoft.com/office/drawing/2014/main" id="{5272E1B2-AC6C-4ABC-B165-E7C04119B714}"/>
              </a:ext>
            </a:extLst>
          </p:cNvPr>
          <p:cNvPicPr>
            <a:picLocks noChangeAspect="1"/>
          </p:cNvPicPr>
          <p:nvPr/>
        </p:nvPicPr>
        <p:blipFill>
          <a:blip r:embed="rId2"/>
          <a:stretch>
            <a:fillRect/>
          </a:stretch>
        </p:blipFill>
        <p:spPr>
          <a:xfrm>
            <a:off x="3885473" y="1923573"/>
            <a:ext cx="6897169" cy="6407627"/>
          </a:xfrm>
          <a:prstGeom prst="rect">
            <a:avLst/>
          </a:prstGeom>
        </p:spPr>
      </p:pic>
    </p:spTree>
    <p:extLst>
      <p:ext uri="{BB962C8B-B14F-4D97-AF65-F5344CB8AC3E}">
        <p14:creationId xmlns:p14="http://schemas.microsoft.com/office/powerpoint/2010/main" val="1549975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DDC8C7E4-C061-418C-90A2-C80D8E386437}"/>
              </a:ext>
            </a:extLst>
          </p:cNvPr>
          <p:cNvSpPr/>
          <p:nvPr/>
        </p:nvSpPr>
        <p:spPr>
          <a:xfrm>
            <a:off x="6844062" y="4919471"/>
            <a:ext cx="6436509" cy="69304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8A0F5FE9-70C3-4EEF-BF72-4E2932E1C8F4}"/>
              </a:ext>
            </a:extLst>
          </p:cNvPr>
          <p:cNvSpPr/>
          <p:nvPr/>
        </p:nvSpPr>
        <p:spPr>
          <a:xfrm>
            <a:off x="1734887" y="2290507"/>
            <a:ext cx="7298658" cy="69304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标题 1">
            <a:extLst>
              <a:ext uri="{FF2B5EF4-FFF2-40B4-BE49-F238E27FC236}">
                <a16:creationId xmlns:a16="http://schemas.microsoft.com/office/drawing/2014/main" id="{18BBEE0E-DD5C-4DA7-8267-59451DA41D71}"/>
              </a:ext>
            </a:extLst>
          </p:cNvPr>
          <p:cNvSpPr>
            <a:spLocks noGrp="1"/>
          </p:cNvSpPr>
          <p:nvPr>
            <p:ph type="title"/>
          </p:nvPr>
        </p:nvSpPr>
        <p:spPr/>
        <p:txBody>
          <a:bodyPr/>
          <a:lstStyle/>
          <a:p>
            <a:r>
              <a:rPr lang="en-US" altLang="zh-TW" dirty="0"/>
              <a:t>ICON MPI Tuning</a:t>
            </a:r>
            <a:endParaRPr lang="zh-TW" altLang="en-US" dirty="0"/>
          </a:p>
        </p:txBody>
      </p:sp>
      <p:sp>
        <p:nvSpPr>
          <p:cNvPr id="3" name="内容占位符 2">
            <a:extLst>
              <a:ext uri="{FF2B5EF4-FFF2-40B4-BE49-F238E27FC236}">
                <a16:creationId xmlns:a16="http://schemas.microsoft.com/office/drawing/2014/main" id="{F7D54348-3CF2-48FD-BDE4-EBC7F35356F5}"/>
              </a:ext>
            </a:extLst>
          </p:cNvPr>
          <p:cNvSpPr>
            <a:spLocks noGrp="1"/>
          </p:cNvSpPr>
          <p:nvPr>
            <p:ph idx="1"/>
          </p:nvPr>
        </p:nvSpPr>
        <p:spPr/>
        <p:txBody>
          <a:bodyPr/>
          <a:lstStyle/>
          <a:p>
            <a:r>
              <a:rPr lang="en-US" altLang="zh-TW" dirty="0"/>
              <a:t>Intel® Trace Analyzer and Collector (Detailed MPI Profiling)</a:t>
            </a:r>
          </a:p>
          <a:p>
            <a:pPr lvl="1"/>
            <a:r>
              <a:rPr lang="en-US" altLang="zh-TW" dirty="0"/>
              <a:t>MPI Trace</a:t>
            </a:r>
          </a:p>
          <a:p>
            <a:endParaRPr lang="zh-TW" altLang="en-US" dirty="0"/>
          </a:p>
        </p:txBody>
      </p:sp>
      <p:pic>
        <p:nvPicPr>
          <p:cNvPr id="9" name="图片 8">
            <a:extLst>
              <a:ext uri="{FF2B5EF4-FFF2-40B4-BE49-F238E27FC236}">
                <a16:creationId xmlns:a16="http://schemas.microsoft.com/office/drawing/2014/main" id="{E4767BE9-0F2B-41C7-8372-FE3ED2F0431E}"/>
              </a:ext>
            </a:extLst>
          </p:cNvPr>
          <p:cNvPicPr>
            <a:picLocks noChangeAspect="1"/>
          </p:cNvPicPr>
          <p:nvPr/>
        </p:nvPicPr>
        <p:blipFill>
          <a:blip r:embed="rId2"/>
          <a:stretch>
            <a:fillRect/>
          </a:stretch>
        </p:blipFill>
        <p:spPr>
          <a:xfrm>
            <a:off x="354267" y="2250440"/>
            <a:ext cx="5465962" cy="5979160"/>
          </a:xfrm>
          <a:prstGeom prst="rect">
            <a:avLst/>
          </a:prstGeom>
        </p:spPr>
      </p:pic>
      <p:pic>
        <p:nvPicPr>
          <p:cNvPr id="11" name="图片 10">
            <a:extLst>
              <a:ext uri="{FF2B5EF4-FFF2-40B4-BE49-F238E27FC236}">
                <a16:creationId xmlns:a16="http://schemas.microsoft.com/office/drawing/2014/main" id="{05428EDE-4B76-4B67-803D-135100663D6F}"/>
              </a:ext>
            </a:extLst>
          </p:cNvPr>
          <p:cNvPicPr>
            <a:picLocks noChangeAspect="1"/>
          </p:cNvPicPr>
          <p:nvPr/>
        </p:nvPicPr>
        <p:blipFill>
          <a:blip r:embed="rId3"/>
          <a:stretch>
            <a:fillRect/>
          </a:stretch>
        </p:blipFill>
        <p:spPr>
          <a:xfrm>
            <a:off x="10115829" y="2250440"/>
            <a:ext cx="3395309" cy="5979160"/>
          </a:xfrm>
          <a:prstGeom prst="rect">
            <a:avLst/>
          </a:prstGeom>
        </p:spPr>
      </p:pic>
      <p:pic>
        <p:nvPicPr>
          <p:cNvPr id="7" name="图片 6">
            <a:extLst>
              <a:ext uri="{FF2B5EF4-FFF2-40B4-BE49-F238E27FC236}">
                <a16:creationId xmlns:a16="http://schemas.microsoft.com/office/drawing/2014/main" id="{EEA52649-CB52-4575-84ED-FA45D464B950}"/>
              </a:ext>
            </a:extLst>
          </p:cNvPr>
          <p:cNvPicPr>
            <a:picLocks noChangeAspect="1"/>
          </p:cNvPicPr>
          <p:nvPr/>
        </p:nvPicPr>
        <p:blipFill>
          <a:blip r:embed="rId4"/>
          <a:stretch>
            <a:fillRect/>
          </a:stretch>
        </p:blipFill>
        <p:spPr>
          <a:xfrm>
            <a:off x="3689197" y="7086419"/>
            <a:ext cx="6426632" cy="3495626"/>
          </a:xfrm>
          <a:prstGeom prst="rect">
            <a:avLst/>
          </a:prstGeom>
        </p:spPr>
      </p:pic>
      <p:cxnSp>
        <p:nvCxnSpPr>
          <p:cNvPr id="17" name="直接箭头连接符 16">
            <a:extLst>
              <a:ext uri="{FF2B5EF4-FFF2-40B4-BE49-F238E27FC236}">
                <a16:creationId xmlns:a16="http://schemas.microsoft.com/office/drawing/2014/main" id="{EFDDE6EB-B144-4797-B808-EBBD1381C47F}"/>
              </a:ext>
            </a:extLst>
          </p:cNvPr>
          <p:cNvCxnSpPr>
            <a:cxnSpLocks/>
          </p:cNvCxnSpPr>
          <p:nvPr/>
        </p:nvCxnSpPr>
        <p:spPr>
          <a:xfrm flipH="1" flipV="1">
            <a:off x="3122063" y="7244707"/>
            <a:ext cx="1827308" cy="1188093"/>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a:extLst>
              <a:ext uri="{FF2B5EF4-FFF2-40B4-BE49-F238E27FC236}">
                <a16:creationId xmlns:a16="http://schemas.microsoft.com/office/drawing/2014/main" id="{E534B233-F3CA-4C8C-9C43-376C0B627ED5}"/>
              </a:ext>
            </a:extLst>
          </p:cNvPr>
          <p:cNvCxnSpPr>
            <a:cxnSpLocks/>
          </p:cNvCxnSpPr>
          <p:nvPr/>
        </p:nvCxnSpPr>
        <p:spPr>
          <a:xfrm flipH="1" flipV="1">
            <a:off x="3274463" y="7097209"/>
            <a:ext cx="5535710" cy="1335591"/>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22" name="直接箭头连接符 21">
            <a:extLst>
              <a:ext uri="{FF2B5EF4-FFF2-40B4-BE49-F238E27FC236}">
                <a16:creationId xmlns:a16="http://schemas.microsoft.com/office/drawing/2014/main" id="{73B08F06-AC67-4696-B4E8-9CFD8B095D75}"/>
              </a:ext>
            </a:extLst>
          </p:cNvPr>
          <p:cNvCxnSpPr>
            <a:cxnSpLocks/>
          </p:cNvCxnSpPr>
          <p:nvPr/>
        </p:nvCxnSpPr>
        <p:spPr>
          <a:xfrm flipV="1">
            <a:off x="6304593" y="6947260"/>
            <a:ext cx="4885921" cy="561678"/>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24" name="文本框 23">
            <a:extLst>
              <a:ext uri="{FF2B5EF4-FFF2-40B4-BE49-F238E27FC236}">
                <a16:creationId xmlns:a16="http://schemas.microsoft.com/office/drawing/2014/main" id="{9448DAE7-504C-4841-AB72-E2E67F6B75B8}"/>
              </a:ext>
            </a:extLst>
          </p:cNvPr>
          <p:cNvSpPr txBox="1"/>
          <p:nvPr/>
        </p:nvSpPr>
        <p:spPr>
          <a:xfrm>
            <a:off x="5775518" y="2272201"/>
            <a:ext cx="3321743" cy="707886"/>
          </a:xfrm>
          <a:prstGeom prst="rect">
            <a:avLst/>
          </a:prstGeom>
          <a:noFill/>
        </p:spPr>
        <p:txBody>
          <a:bodyPr wrap="none" rtlCol="0">
            <a:spAutoFit/>
          </a:bodyPr>
          <a:lstStyle/>
          <a:p>
            <a:r>
              <a:rPr lang="en-US" altLang="zh-TW" sz="4000" dirty="0">
                <a:solidFill>
                  <a:schemeClr val="tx2">
                    <a:lumMod val="50000"/>
                  </a:schemeClr>
                </a:solidFill>
              </a:rPr>
              <a:t>MPI Pattern 1</a:t>
            </a:r>
          </a:p>
        </p:txBody>
      </p:sp>
      <p:sp>
        <p:nvSpPr>
          <p:cNvPr id="25" name="文本框 24">
            <a:extLst>
              <a:ext uri="{FF2B5EF4-FFF2-40B4-BE49-F238E27FC236}">
                <a16:creationId xmlns:a16="http://schemas.microsoft.com/office/drawing/2014/main" id="{E5ADDAAC-F178-4F5C-AE48-A6A872B27D39}"/>
              </a:ext>
            </a:extLst>
          </p:cNvPr>
          <p:cNvSpPr txBox="1"/>
          <p:nvPr/>
        </p:nvSpPr>
        <p:spPr>
          <a:xfrm>
            <a:off x="6902513" y="4886077"/>
            <a:ext cx="3321743" cy="707886"/>
          </a:xfrm>
          <a:prstGeom prst="rect">
            <a:avLst/>
          </a:prstGeom>
          <a:noFill/>
        </p:spPr>
        <p:txBody>
          <a:bodyPr wrap="none" rtlCol="0">
            <a:spAutoFit/>
          </a:bodyPr>
          <a:lstStyle/>
          <a:p>
            <a:r>
              <a:rPr lang="en-US" altLang="zh-TW" sz="4000" dirty="0">
                <a:solidFill>
                  <a:schemeClr val="tx2">
                    <a:lumMod val="50000"/>
                  </a:schemeClr>
                </a:solidFill>
              </a:rPr>
              <a:t>MPI Pattern 2</a:t>
            </a:r>
          </a:p>
        </p:txBody>
      </p:sp>
    </p:spTree>
    <p:extLst>
      <p:ext uri="{BB962C8B-B14F-4D97-AF65-F5344CB8AC3E}">
        <p14:creationId xmlns:p14="http://schemas.microsoft.com/office/powerpoint/2010/main" val="4134976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BEE0E-DD5C-4DA7-8267-59451DA41D71}"/>
              </a:ext>
            </a:extLst>
          </p:cNvPr>
          <p:cNvSpPr>
            <a:spLocks noGrp="1"/>
          </p:cNvSpPr>
          <p:nvPr>
            <p:ph type="title"/>
          </p:nvPr>
        </p:nvSpPr>
        <p:spPr/>
        <p:txBody>
          <a:bodyPr/>
          <a:lstStyle/>
          <a:p>
            <a:r>
              <a:rPr lang="en-US" altLang="zh-TW" dirty="0"/>
              <a:t>ICON MPI Tuning</a:t>
            </a:r>
            <a:endParaRPr lang="zh-TW" altLang="en-US" dirty="0"/>
          </a:p>
        </p:txBody>
      </p:sp>
      <p:sp>
        <p:nvSpPr>
          <p:cNvPr id="3" name="内容占位符 2">
            <a:extLst>
              <a:ext uri="{FF2B5EF4-FFF2-40B4-BE49-F238E27FC236}">
                <a16:creationId xmlns:a16="http://schemas.microsoft.com/office/drawing/2014/main" id="{F7D54348-3CF2-48FD-BDE4-EBC7F35356F5}"/>
              </a:ext>
            </a:extLst>
          </p:cNvPr>
          <p:cNvSpPr>
            <a:spLocks noGrp="1"/>
          </p:cNvSpPr>
          <p:nvPr>
            <p:ph idx="1"/>
          </p:nvPr>
        </p:nvSpPr>
        <p:spPr/>
        <p:txBody>
          <a:bodyPr/>
          <a:lstStyle/>
          <a:p>
            <a:r>
              <a:rPr lang="en-US" altLang="zh-TW" dirty="0"/>
              <a:t>Intel® Trace Analyzer and Collector (Detailed MPI Profiling)</a:t>
            </a:r>
          </a:p>
          <a:p>
            <a:pPr lvl="1"/>
            <a:r>
              <a:rPr lang="en-US" altLang="zh-TW" dirty="0"/>
              <a:t>MPI Pattern 1</a:t>
            </a:r>
          </a:p>
          <a:p>
            <a:endParaRPr lang="zh-TW" altLang="en-US" dirty="0"/>
          </a:p>
        </p:txBody>
      </p:sp>
      <p:pic>
        <p:nvPicPr>
          <p:cNvPr id="5" name="图片 4">
            <a:extLst>
              <a:ext uri="{FF2B5EF4-FFF2-40B4-BE49-F238E27FC236}">
                <a16:creationId xmlns:a16="http://schemas.microsoft.com/office/drawing/2014/main" id="{F5BE3EEA-4A00-456A-B554-33519B952961}"/>
              </a:ext>
            </a:extLst>
          </p:cNvPr>
          <p:cNvPicPr>
            <a:picLocks noChangeAspect="1"/>
          </p:cNvPicPr>
          <p:nvPr/>
        </p:nvPicPr>
        <p:blipFill>
          <a:blip r:embed="rId2"/>
          <a:stretch>
            <a:fillRect/>
          </a:stretch>
        </p:blipFill>
        <p:spPr>
          <a:xfrm>
            <a:off x="377553" y="2409371"/>
            <a:ext cx="3305059" cy="5820229"/>
          </a:xfrm>
          <a:prstGeom prst="rect">
            <a:avLst/>
          </a:prstGeom>
        </p:spPr>
      </p:pic>
      <p:pic>
        <p:nvPicPr>
          <p:cNvPr id="8" name="图片 7">
            <a:extLst>
              <a:ext uri="{FF2B5EF4-FFF2-40B4-BE49-F238E27FC236}">
                <a16:creationId xmlns:a16="http://schemas.microsoft.com/office/drawing/2014/main" id="{A2A7E2AE-48E4-4442-9DF4-80E4194E3F13}"/>
              </a:ext>
            </a:extLst>
          </p:cNvPr>
          <p:cNvPicPr>
            <a:picLocks noChangeAspect="1"/>
          </p:cNvPicPr>
          <p:nvPr/>
        </p:nvPicPr>
        <p:blipFill>
          <a:blip r:embed="rId3"/>
          <a:stretch>
            <a:fillRect/>
          </a:stretch>
        </p:blipFill>
        <p:spPr>
          <a:xfrm>
            <a:off x="4568696" y="2413001"/>
            <a:ext cx="7727937" cy="5816600"/>
          </a:xfrm>
          <a:prstGeom prst="rect">
            <a:avLst/>
          </a:prstGeom>
        </p:spPr>
      </p:pic>
      <p:sp>
        <p:nvSpPr>
          <p:cNvPr id="16" name="流程图: 手动操作 15">
            <a:extLst>
              <a:ext uri="{FF2B5EF4-FFF2-40B4-BE49-F238E27FC236}">
                <a16:creationId xmlns:a16="http://schemas.microsoft.com/office/drawing/2014/main" id="{C52C16E2-E7C6-4B79-9BD0-A3403B267D75}"/>
              </a:ext>
            </a:extLst>
          </p:cNvPr>
          <p:cNvSpPr/>
          <p:nvPr/>
        </p:nvSpPr>
        <p:spPr>
          <a:xfrm rot="5400000">
            <a:off x="1222460" y="4883368"/>
            <a:ext cx="5806388" cy="88608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5303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678 w 10000"/>
              <a:gd name="connsiteY2" fmla="*/ 10000 h 10000"/>
              <a:gd name="connsiteX3" fmla="*/ 5303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8678" y="10000"/>
                </a:lnTo>
                <a:lnTo>
                  <a:pt x="5303" y="10000"/>
                </a:lnTo>
                <a:lnTo>
                  <a:pt x="0" y="0"/>
                </a:lnTo>
                <a:close/>
              </a:path>
            </a:pathLst>
          </a:cu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本框 20">
            <a:extLst>
              <a:ext uri="{FF2B5EF4-FFF2-40B4-BE49-F238E27FC236}">
                <a16:creationId xmlns:a16="http://schemas.microsoft.com/office/drawing/2014/main" id="{9FF9E820-BE77-4C1B-9AAE-B9A50A8AA077}"/>
              </a:ext>
            </a:extLst>
          </p:cNvPr>
          <p:cNvSpPr txBox="1"/>
          <p:nvPr/>
        </p:nvSpPr>
        <p:spPr>
          <a:xfrm>
            <a:off x="6858000" y="1961548"/>
            <a:ext cx="3784600" cy="461665"/>
          </a:xfrm>
          <a:prstGeom prst="rect">
            <a:avLst/>
          </a:prstGeom>
          <a:noFill/>
        </p:spPr>
        <p:txBody>
          <a:bodyPr wrap="square" rtlCol="0">
            <a:spAutoFit/>
          </a:bodyPr>
          <a:lstStyle/>
          <a:p>
            <a:r>
              <a:rPr lang="en-US" altLang="zh-TW" sz="2400" b="1" dirty="0">
                <a:solidFill>
                  <a:schemeClr val="tx2">
                    <a:lumMod val="60000"/>
                    <a:lumOff val="40000"/>
                  </a:schemeClr>
                </a:solidFill>
              </a:rPr>
              <a:t>MPI Pattern 1 Barrier</a:t>
            </a:r>
            <a:endParaRPr lang="zh-TW" altLang="en-US" b="1" dirty="0">
              <a:solidFill>
                <a:schemeClr val="tx2">
                  <a:lumMod val="60000"/>
                  <a:lumOff val="40000"/>
                </a:schemeClr>
              </a:solidFill>
            </a:endParaRPr>
          </a:p>
        </p:txBody>
      </p:sp>
      <p:sp>
        <p:nvSpPr>
          <p:cNvPr id="23" name="文本框 22">
            <a:extLst>
              <a:ext uri="{FF2B5EF4-FFF2-40B4-BE49-F238E27FC236}">
                <a16:creationId xmlns:a16="http://schemas.microsoft.com/office/drawing/2014/main" id="{37BBA4CB-B1C0-43DC-BE61-5958B94D2E63}"/>
              </a:ext>
            </a:extLst>
          </p:cNvPr>
          <p:cNvSpPr txBox="1"/>
          <p:nvPr/>
        </p:nvSpPr>
        <p:spPr>
          <a:xfrm>
            <a:off x="12385866" y="3463036"/>
            <a:ext cx="2171964" cy="310854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TW" sz="2800" b="1" dirty="0">
                <a:solidFill>
                  <a:schemeClr val="accent6"/>
                </a:solidFill>
              </a:rPr>
              <a:t>Ocean Ranks </a:t>
            </a:r>
          </a:p>
          <a:p>
            <a:pPr algn="ctr"/>
            <a:r>
              <a:rPr lang="en-US" altLang="zh-TW" sz="2800" b="1" dirty="0">
                <a:solidFill>
                  <a:schemeClr val="accent6"/>
                </a:solidFill>
              </a:rPr>
              <a:t>always</a:t>
            </a:r>
          </a:p>
          <a:p>
            <a:pPr algn="ctr"/>
            <a:r>
              <a:rPr lang="en-US" altLang="zh-TW" sz="2800" b="1" dirty="0">
                <a:solidFill>
                  <a:schemeClr val="accent6"/>
                </a:solidFill>
              </a:rPr>
              <a:t> </a:t>
            </a:r>
            <a:r>
              <a:rPr lang="en-US" altLang="zh-CN" sz="2800" b="1" dirty="0">
                <a:solidFill>
                  <a:schemeClr val="accent6"/>
                </a:solidFill>
              </a:rPr>
              <a:t>Waiting</a:t>
            </a:r>
          </a:p>
          <a:p>
            <a:pPr algn="ctr"/>
            <a:r>
              <a:rPr lang="en-US" altLang="zh-CN" sz="2800" b="1" dirty="0">
                <a:solidFill>
                  <a:schemeClr val="accent6"/>
                </a:solidFill>
              </a:rPr>
              <a:t>for</a:t>
            </a:r>
          </a:p>
          <a:p>
            <a:pPr algn="ctr"/>
            <a:r>
              <a:rPr lang="en-US" altLang="zh-CN" sz="2800" b="1" dirty="0">
                <a:solidFill>
                  <a:schemeClr val="accent6"/>
                </a:solidFill>
              </a:rPr>
              <a:t>Atmosphere</a:t>
            </a:r>
            <a:r>
              <a:rPr lang="zh-CN" altLang="en-US" sz="2800" b="1" dirty="0">
                <a:solidFill>
                  <a:schemeClr val="accent6"/>
                </a:solidFill>
              </a:rPr>
              <a:t> </a:t>
            </a:r>
            <a:r>
              <a:rPr lang="en-US" altLang="zh-CN" sz="2800" b="1" dirty="0">
                <a:solidFill>
                  <a:schemeClr val="accent6"/>
                </a:solidFill>
              </a:rPr>
              <a:t>Ranks</a:t>
            </a:r>
            <a:endParaRPr lang="zh-TW" altLang="en-US" sz="2800" b="1" dirty="0">
              <a:solidFill>
                <a:schemeClr val="accent6"/>
              </a:solidFill>
            </a:endParaRPr>
          </a:p>
        </p:txBody>
      </p:sp>
    </p:spTree>
    <p:extLst>
      <p:ext uri="{BB962C8B-B14F-4D97-AF65-F5344CB8AC3E}">
        <p14:creationId xmlns:p14="http://schemas.microsoft.com/office/powerpoint/2010/main" val="387319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a:extLst>
              <a:ext uri="{FF2B5EF4-FFF2-40B4-BE49-F238E27FC236}">
                <a16:creationId xmlns:a16="http://schemas.microsoft.com/office/drawing/2014/main" id="{96150C7B-B097-45E2-A2CE-358BB2A4F27E}"/>
              </a:ext>
            </a:extLst>
          </p:cNvPr>
          <p:cNvPicPr>
            <a:picLocks noChangeAspect="1"/>
          </p:cNvPicPr>
          <p:nvPr/>
        </p:nvPicPr>
        <p:blipFill rotWithShape="1">
          <a:blip r:embed="rId2"/>
          <a:srcRect t="60851"/>
          <a:stretch/>
        </p:blipFill>
        <p:spPr>
          <a:xfrm>
            <a:off x="3752194" y="1923392"/>
            <a:ext cx="9147322" cy="6306207"/>
          </a:xfrm>
          <a:prstGeom prst="rect">
            <a:avLst/>
          </a:prstGeom>
        </p:spPr>
      </p:pic>
      <p:sp>
        <p:nvSpPr>
          <p:cNvPr id="2" name="标题 1">
            <a:extLst>
              <a:ext uri="{FF2B5EF4-FFF2-40B4-BE49-F238E27FC236}">
                <a16:creationId xmlns:a16="http://schemas.microsoft.com/office/drawing/2014/main" id="{18BBEE0E-DD5C-4DA7-8267-59451DA41D71}"/>
              </a:ext>
            </a:extLst>
          </p:cNvPr>
          <p:cNvSpPr>
            <a:spLocks noGrp="1"/>
          </p:cNvSpPr>
          <p:nvPr>
            <p:ph type="title"/>
          </p:nvPr>
        </p:nvSpPr>
        <p:spPr/>
        <p:txBody>
          <a:bodyPr/>
          <a:lstStyle/>
          <a:p>
            <a:r>
              <a:rPr lang="en-US" altLang="zh-TW" dirty="0"/>
              <a:t>ICON MPI Tuning</a:t>
            </a:r>
            <a:endParaRPr lang="zh-TW" altLang="en-US" dirty="0"/>
          </a:p>
        </p:txBody>
      </p:sp>
      <p:sp>
        <p:nvSpPr>
          <p:cNvPr id="3" name="内容占位符 2">
            <a:extLst>
              <a:ext uri="{FF2B5EF4-FFF2-40B4-BE49-F238E27FC236}">
                <a16:creationId xmlns:a16="http://schemas.microsoft.com/office/drawing/2014/main" id="{F7D54348-3CF2-48FD-BDE4-EBC7F35356F5}"/>
              </a:ext>
            </a:extLst>
          </p:cNvPr>
          <p:cNvSpPr>
            <a:spLocks noGrp="1"/>
          </p:cNvSpPr>
          <p:nvPr>
            <p:ph idx="1"/>
          </p:nvPr>
        </p:nvSpPr>
        <p:spPr/>
        <p:txBody>
          <a:bodyPr/>
          <a:lstStyle/>
          <a:p>
            <a:r>
              <a:rPr lang="en-US" altLang="zh-TW" dirty="0"/>
              <a:t>Intel® Trace Analyzer and Collector (Detailed MPI Profiling)</a:t>
            </a:r>
          </a:p>
          <a:p>
            <a:pPr lvl="1"/>
            <a:r>
              <a:rPr lang="en-US" altLang="zh-TW" dirty="0"/>
              <a:t>MPI Pattern 2</a:t>
            </a:r>
          </a:p>
          <a:p>
            <a:endParaRPr lang="zh-TW" altLang="en-US" dirty="0"/>
          </a:p>
        </p:txBody>
      </p:sp>
      <p:sp>
        <p:nvSpPr>
          <p:cNvPr id="7" name="文本框 6">
            <a:extLst>
              <a:ext uri="{FF2B5EF4-FFF2-40B4-BE49-F238E27FC236}">
                <a16:creationId xmlns:a16="http://schemas.microsoft.com/office/drawing/2014/main" id="{D23B3FBA-009C-44D5-B9BC-3549854E615E}"/>
              </a:ext>
            </a:extLst>
          </p:cNvPr>
          <p:cNvSpPr txBox="1"/>
          <p:nvPr/>
        </p:nvSpPr>
        <p:spPr>
          <a:xfrm>
            <a:off x="12899516" y="3768097"/>
            <a:ext cx="1518364" cy="369332"/>
          </a:xfrm>
          <a:prstGeom prst="rect">
            <a:avLst/>
          </a:prstGeom>
          <a:noFill/>
        </p:spPr>
        <p:txBody>
          <a:bodyPr wrap="none" rtlCol="0">
            <a:spAutoFit/>
          </a:bodyPr>
          <a:lstStyle/>
          <a:p>
            <a:r>
              <a:rPr lang="en-US" altLang="zh-CN" dirty="0" err="1">
                <a:solidFill>
                  <a:srgbClr val="DD4BF1"/>
                </a:solidFill>
              </a:rPr>
              <a:t>MPI_Reduce</a:t>
            </a:r>
            <a:endParaRPr lang="zh-CN" altLang="en-US" dirty="0">
              <a:solidFill>
                <a:srgbClr val="DD4BF1"/>
              </a:solidFill>
            </a:endParaRPr>
          </a:p>
        </p:txBody>
      </p:sp>
      <p:sp>
        <p:nvSpPr>
          <p:cNvPr id="8" name="文本框 7">
            <a:extLst>
              <a:ext uri="{FF2B5EF4-FFF2-40B4-BE49-F238E27FC236}">
                <a16:creationId xmlns:a16="http://schemas.microsoft.com/office/drawing/2014/main" id="{9C577A23-0AA5-40F2-9944-82B9CB0EC2FC}"/>
              </a:ext>
            </a:extLst>
          </p:cNvPr>
          <p:cNvSpPr txBox="1"/>
          <p:nvPr/>
        </p:nvSpPr>
        <p:spPr>
          <a:xfrm>
            <a:off x="2201640" y="7280757"/>
            <a:ext cx="1407180" cy="369332"/>
          </a:xfrm>
          <a:prstGeom prst="rect">
            <a:avLst/>
          </a:prstGeom>
          <a:noFill/>
        </p:spPr>
        <p:txBody>
          <a:bodyPr wrap="none" rtlCol="0">
            <a:spAutoFit/>
          </a:bodyPr>
          <a:lstStyle/>
          <a:p>
            <a:r>
              <a:rPr lang="en-US" altLang="zh-CN" dirty="0" err="1">
                <a:solidFill>
                  <a:srgbClr val="00FF00"/>
                </a:solidFill>
              </a:rPr>
              <a:t>MPI_Waitall</a:t>
            </a:r>
            <a:endParaRPr lang="zh-CN" altLang="en-US" dirty="0">
              <a:solidFill>
                <a:srgbClr val="00FF00"/>
              </a:solidFill>
            </a:endParaRPr>
          </a:p>
        </p:txBody>
      </p:sp>
    </p:spTree>
    <p:extLst>
      <p:ext uri="{BB962C8B-B14F-4D97-AF65-F5344CB8AC3E}">
        <p14:creationId xmlns:p14="http://schemas.microsoft.com/office/powerpoint/2010/main" val="2939404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BEE0E-DD5C-4DA7-8267-59451DA41D71}"/>
              </a:ext>
            </a:extLst>
          </p:cNvPr>
          <p:cNvSpPr>
            <a:spLocks noGrp="1"/>
          </p:cNvSpPr>
          <p:nvPr>
            <p:ph type="title"/>
          </p:nvPr>
        </p:nvSpPr>
        <p:spPr/>
        <p:txBody>
          <a:bodyPr/>
          <a:lstStyle/>
          <a:p>
            <a:r>
              <a:rPr lang="en-US" altLang="zh-TW" dirty="0"/>
              <a:t>ICON MPI Tuning</a:t>
            </a:r>
            <a:endParaRPr lang="zh-TW" altLang="en-US" dirty="0"/>
          </a:p>
        </p:txBody>
      </p:sp>
      <p:sp>
        <p:nvSpPr>
          <p:cNvPr id="3" name="内容占位符 2">
            <a:extLst>
              <a:ext uri="{FF2B5EF4-FFF2-40B4-BE49-F238E27FC236}">
                <a16:creationId xmlns:a16="http://schemas.microsoft.com/office/drawing/2014/main" id="{F7D54348-3CF2-48FD-BDE4-EBC7F35356F5}"/>
              </a:ext>
            </a:extLst>
          </p:cNvPr>
          <p:cNvSpPr>
            <a:spLocks noGrp="1"/>
          </p:cNvSpPr>
          <p:nvPr>
            <p:ph idx="1"/>
          </p:nvPr>
        </p:nvSpPr>
        <p:spPr>
          <a:xfrm>
            <a:off x="368300" y="1534295"/>
            <a:ext cx="13530580" cy="5979160"/>
          </a:xfrm>
        </p:spPr>
        <p:txBody>
          <a:bodyPr/>
          <a:lstStyle/>
          <a:p>
            <a:r>
              <a:rPr lang="en-US" altLang="zh-TW" dirty="0"/>
              <a:t>Ocean Procs Tuning</a:t>
            </a:r>
          </a:p>
          <a:p>
            <a:pPr lvl="1"/>
            <a:r>
              <a:rPr lang="en-US" altLang="zh-TW" dirty="0"/>
              <a:t>20 Ocean, 140 Atmosphere Ranks @ Niagara</a:t>
            </a:r>
          </a:p>
          <a:p>
            <a:pPr lvl="1"/>
            <a:r>
              <a:rPr lang="en-US" altLang="zh-TW" dirty="0"/>
              <a:t>36 Ocean, 476 Atmosphere Ranks @ Bridges2</a:t>
            </a:r>
          </a:p>
          <a:p>
            <a:pPr lvl="1"/>
            <a:r>
              <a:rPr lang="en-US" altLang="zh-TW" dirty="0" err="1"/>
              <a:t>block:block</a:t>
            </a:r>
            <a:endParaRPr lang="en-US" altLang="zh-TW" dirty="0"/>
          </a:p>
        </p:txBody>
      </p:sp>
      <p:pic>
        <p:nvPicPr>
          <p:cNvPr id="5" name="图片 4">
            <a:extLst>
              <a:ext uri="{FF2B5EF4-FFF2-40B4-BE49-F238E27FC236}">
                <a16:creationId xmlns:a16="http://schemas.microsoft.com/office/drawing/2014/main" id="{9B0E5647-E535-4009-826C-C6307CC7B45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49910" y="3298245"/>
            <a:ext cx="6405880" cy="4526162"/>
          </a:xfrm>
          <a:prstGeom prst="rect">
            <a:avLst/>
          </a:prstGeom>
        </p:spPr>
      </p:pic>
      <p:pic>
        <p:nvPicPr>
          <p:cNvPr id="7" name="图片 6">
            <a:extLst>
              <a:ext uri="{FF2B5EF4-FFF2-40B4-BE49-F238E27FC236}">
                <a16:creationId xmlns:a16="http://schemas.microsoft.com/office/drawing/2014/main" id="{32B7C9EA-B203-4B47-A118-4CA05D88E989}"/>
              </a:ext>
            </a:extLst>
          </p:cNvPr>
          <p:cNvPicPr>
            <a:picLocks noChangeAspect="1"/>
          </p:cNvPicPr>
          <p:nvPr/>
        </p:nvPicPr>
        <p:blipFill>
          <a:blip r:embed="rId3"/>
          <a:stretch>
            <a:fillRect/>
          </a:stretch>
        </p:blipFill>
        <p:spPr>
          <a:xfrm>
            <a:off x="7137400" y="1223343"/>
            <a:ext cx="7493000" cy="7006257"/>
          </a:xfrm>
          <a:prstGeom prst="rect">
            <a:avLst/>
          </a:prstGeom>
        </p:spPr>
      </p:pic>
    </p:spTree>
    <p:extLst>
      <p:ext uri="{BB962C8B-B14F-4D97-AF65-F5344CB8AC3E}">
        <p14:creationId xmlns:p14="http://schemas.microsoft.com/office/powerpoint/2010/main" val="3584396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BEE0E-DD5C-4DA7-8267-59451DA41D71}"/>
              </a:ext>
            </a:extLst>
          </p:cNvPr>
          <p:cNvSpPr>
            <a:spLocks noGrp="1"/>
          </p:cNvSpPr>
          <p:nvPr>
            <p:ph type="title"/>
          </p:nvPr>
        </p:nvSpPr>
        <p:spPr/>
        <p:txBody>
          <a:bodyPr/>
          <a:lstStyle/>
          <a:p>
            <a:r>
              <a:rPr lang="en-US" altLang="zh-TW" dirty="0"/>
              <a:t>ICON MPI Tuning</a:t>
            </a:r>
            <a:endParaRPr lang="zh-TW" altLang="en-US" dirty="0"/>
          </a:p>
        </p:txBody>
      </p:sp>
      <p:sp>
        <p:nvSpPr>
          <p:cNvPr id="3" name="内容占位符 2">
            <a:extLst>
              <a:ext uri="{FF2B5EF4-FFF2-40B4-BE49-F238E27FC236}">
                <a16:creationId xmlns:a16="http://schemas.microsoft.com/office/drawing/2014/main" id="{F7D54348-3CF2-48FD-BDE4-EBC7F35356F5}"/>
              </a:ext>
            </a:extLst>
          </p:cNvPr>
          <p:cNvSpPr>
            <a:spLocks noGrp="1"/>
          </p:cNvSpPr>
          <p:nvPr>
            <p:ph idx="1"/>
          </p:nvPr>
        </p:nvSpPr>
        <p:spPr>
          <a:xfrm>
            <a:off x="368300" y="1534295"/>
            <a:ext cx="13530580" cy="5979160"/>
          </a:xfrm>
        </p:spPr>
        <p:txBody>
          <a:bodyPr/>
          <a:lstStyle/>
          <a:p>
            <a:r>
              <a:rPr lang="en-US" altLang="zh-TW" dirty="0"/>
              <a:t>Ocean Procs Tuning</a:t>
            </a:r>
          </a:p>
          <a:p>
            <a:pPr lvl="1"/>
            <a:r>
              <a:rPr lang="en-US" altLang="zh-TW" dirty="0"/>
              <a:t>20 Ocean, 140 Atmosphere Ranks @ Niagara</a:t>
            </a:r>
          </a:p>
          <a:p>
            <a:pPr lvl="1"/>
            <a:r>
              <a:rPr lang="en-US" altLang="zh-TW" dirty="0"/>
              <a:t>36 Ocean, 476 Atmosphere Ranks @ Bridges2</a:t>
            </a:r>
          </a:p>
          <a:p>
            <a:pPr lvl="1"/>
            <a:r>
              <a:rPr lang="en-US" altLang="zh-TW" dirty="0" err="1"/>
              <a:t>block:block</a:t>
            </a:r>
            <a:endParaRPr lang="en-US" altLang="zh-TW" dirty="0"/>
          </a:p>
        </p:txBody>
      </p:sp>
      <p:pic>
        <p:nvPicPr>
          <p:cNvPr id="6" name="图片 5">
            <a:extLst>
              <a:ext uri="{FF2B5EF4-FFF2-40B4-BE49-F238E27FC236}">
                <a16:creationId xmlns:a16="http://schemas.microsoft.com/office/drawing/2014/main" id="{0326C520-EF99-4DA2-B2A5-F65C99DB80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36157" y="5094973"/>
            <a:ext cx="5449024" cy="3029573"/>
          </a:xfrm>
          <a:prstGeom prst="rect">
            <a:avLst/>
          </a:prstGeom>
        </p:spPr>
      </p:pic>
      <p:pic>
        <p:nvPicPr>
          <p:cNvPr id="9" name="图片 8">
            <a:extLst>
              <a:ext uri="{FF2B5EF4-FFF2-40B4-BE49-F238E27FC236}">
                <a16:creationId xmlns:a16="http://schemas.microsoft.com/office/drawing/2014/main" id="{C089E0E8-DCCB-4FA6-B998-BEB8EF7728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13129" y="2416482"/>
            <a:ext cx="4972050" cy="2476500"/>
          </a:xfrm>
          <a:prstGeom prst="rect">
            <a:avLst/>
          </a:prstGeom>
        </p:spPr>
      </p:pic>
      <p:pic>
        <p:nvPicPr>
          <p:cNvPr id="10" name="Picture 2">
            <a:extLst>
              <a:ext uri="{FF2B5EF4-FFF2-40B4-BE49-F238E27FC236}">
                <a16:creationId xmlns:a16="http://schemas.microsoft.com/office/drawing/2014/main" id="{B9E46399-04C7-48DE-9F25-4984346E9FF4}"/>
              </a:ext>
            </a:extLst>
          </p:cNvPr>
          <p:cNvPicPr>
            <a:picLocks noChangeAspect="1" noChangeArrowheads="1"/>
          </p:cNvPicPr>
          <p:nvPr/>
        </p:nvPicPr>
        <p:blipFill>
          <a:blip r:embed="rId4">
            <a:clrChange>
              <a:clrFrom>
                <a:srgbClr val="FFFFFF"/>
              </a:clrFrom>
              <a:clrTo>
                <a:srgbClr val="FFFFFF">
                  <a:alpha val="0"/>
                </a:srgbClr>
              </a:clrTo>
            </a:clrChange>
          </a:blip>
          <a:srcRect/>
          <a:stretch/>
        </p:blipFill>
        <p:spPr bwMode="auto">
          <a:xfrm>
            <a:off x="1722195" y="2646525"/>
            <a:ext cx="497205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987DEBF-9C21-4C99-8595-59052DB2170D}"/>
              </a:ext>
            </a:extLst>
          </p:cNvPr>
          <p:cNvPicPr>
            <a:picLocks noChangeAspect="1" noChangeArrowheads="1"/>
          </p:cNvPicPr>
          <p:nvPr/>
        </p:nvPicPr>
        <p:blipFill>
          <a:blip r:embed="rId5">
            <a:clrChange>
              <a:clrFrom>
                <a:srgbClr val="FFFFFF"/>
              </a:clrFrom>
              <a:clrTo>
                <a:srgbClr val="FFFFFF">
                  <a:alpha val="0"/>
                </a:srgbClr>
              </a:clrTo>
            </a:clrChange>
          </a:blip>
          <a:srcRect/>
          <a:stretch/>
        </p:blipFill>
        <p:spPr bwMode="auto">
          <a:xfrm>
            <a:off x="1245221" y="5123025"/>
            <a:ext cx="5449024" cy="300152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箭头连接符 12">
            <a:extLst>
              <a:ext uri="{FF2B5EF4-FFF2-40B4-BE49-F238E27FC236}">
                <a16:creationId xmlns:a16="http://schemas.microsoft.com/office/drawing/2014/main" id="{2044C2DB-D65E-4D49-836D-81925A22441F}"/>
              </a:ext>
            </a:extLst>
          </p:cNvPr>
          <p:cNvCxnSpPr>
            <a:stCxn id="10" idx="3"/>
          </p:cNvCxnSpPr>
          <p:nvPr/>
        </p:nvCxnSpPr>
        <p:spPr>
          <a:xfrm>
            <a:off x="6694245" y="3884775"/>
            <a:ext cx="1718884"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D6CEB09-70B2-4909-8290-E7CD99C44646}"/>
              </a:ext>
            </a:extLst>
          </p:cNvPr>
          <p:cNvCxnSpPr>
            <a:cxnSpLocks/>
          </p:cNvCxnSpPr>
          <p:nvPr/>
        </p:nvCxnSpPr>
        <p:spPr>
          <a:xfrm>
            <a:off x="6578631" y="6291644"/>
            <a:ext cx="1357526"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62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BEE0E-DD5C-4DA7-8267-59451DA41D71}"/>
              </a:ext>
            </a:extLst>
          </p:cNvPr>
          <p:cNvSpPr>
            <a:spLocks noGrp="1"/>
          </p:cNvSpPr>
          <p:nvPr>
            <p:ph type="title"/>
          </p:nvPr>
        </p:nvSpPr>
        <p:spPr/>
        <p:txBody>
          <a:bodyPr/>
          <a:lstStyle/>
          <a:p>
            <a:r>
              <a:rPr lang="en-US" altLang="zh-TW" dirty="0"/>
              <a:t>ICON Serial Code Tuning</a:t>
            </a:r>
            <a:endParaRPr lang="zh-TW" altLang="en-US" dirty="0"/>
          </a:p>
        </p:txBody>
      </p:sp>
      <p:sp>
        <p:nvSpPr>
          <p:cNvPr id="3" name="内容占位符 2">
            <a:extLst>
              <a:ext uri="{FF2B5EF4-FFF2-40B4-BE49-F238E27FC236}">
                <a16:creationId xmlns:a16="http://schemas.microsoft.com/office/drawing/2014/main" id="{F7D54348-3CF2-48FD-BDE4-EBC7F35356F5}"/>
              </a:ext>
            </a:extLst>
          </p:cNvPr>
          <p:cNvSpPr>
            <a:spLocks noGrp="1"/>
          </p:cNvSpPr>
          <p:nvPr>
            <p:ph idx="1"/>
          </p:nvPr>
        </p:nvSpPr>
        <p:spPr>
          <a:xfrm>
            <a:off x="368300" y="1534295"/>
            <a:ext cx="13530580" cy="5979160"/>
          </a:xfrm>
        </p:spPr>
        <p:txBody>
          <a:bodyPr/>
          <a:lstStyle/>
          <a:p>
            <a:r>
              <a:rPr lang="en-US" altLang="zh-TW" dirty="0" err="1"/>
              <a:t>Nproma</a:t>
            </a:r>
            <a:r>
              <a:rPr lang="en-US" altLang="zh-TW" dirty="0"/>
              <a:t> Tuning</a:t>
            </a:r>
          </a:p>
          <a:p>
            <a:r>
              <a:rPr lang="en-US" altLang="zh-TW" dirty="0"/>
              <a:t>Vectorization and SIMD</a:t>
            </a:r>
          </a:p>
        </p:txBody>
      </p:sp>
      <p:pic>
        <p:nvPicPr>
          <p:cNvPr id="3074" name="Picture 2">
            <a:extLst>
              <a:ext uri="{FF2B5EF4-FFF2-40B4-BE49-F238E27FC236}">
                <a16:creationId xmlns:a16="http://schemas.microsoft.com/office/drawing/2014/main" id="{543CC119-4CA5-4187-8068-E9D73A46A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485" y="1324762"/>
            <a:ext cx="7590972" cy="163499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8067CA20-1166-4B2D-AF66-AF75F72BFF34}"/>
              </a:ext>
            </a:extLst>
          </p:cNvPr>
          <p:cNvPicPr>
            <a:picLocks noChangeAspect="1"/>
          </p:cNvPicPr>
          <p:nvPr/>
        </p:nvPicPr>
        <p:blipFill>
          <a:blip r:embed="rId3"/>
          <a:srcRect/>
          <a:stretch/>
        </p:blipFill>
        <p:spPr>
          <a:xfrm>
            <a:off x="549910" y="3201673"/>
            <a:ext cx="6241142" cy="4651576"/>
          </a:xfrm>
          <a:prstGeom prst="rect">
            <a:avLst/>
          </a:prstGeom>
        </p:spPr>
      </p:pic>
      <p:pic>
        <p:nvPicPr>
          <p:cNvPr id="9" name="图片 8">
            <a:extLst>
              <a:ext uri="{FF2B5EF4-FFF2-40B4-BE49-F238E27FC236}">
                <a16:creationId xmlns:a16="http://schemas.microsoft.com/office/drawing/2014/main" id="{CBA31C3D-5E70-493B-8860-6CD2AB75373F}"/>
              </a:ext>
            </a:extLst>
          </p:cNvPr>
          <p:cNvPicPr>
            <a:picLocks noChangeAspect="1"/>
          </p:cNvPicPr>
          <p:nvPr/>
        </p:nvPicPr>
        <p:blipFill>
          <a:blip r:embed="rId4"/>
          <a:stretch>
            <a:fillRect/>
          </a:stretch>
        </p:blipFill>
        <p:spPr>
          <a:xfrm>
            <a:off x="6972662" y="3201673"/>
            <a:ext cx="6241143" cy="4651576"/>
          </a:xfrm>
          <a:prstGeom prst="rect">
            <a:avLst/>
          </a:prstGeom>
        </p:spPr>
      </p:pic>
      <p:sp>
        <p:nvSpPr>
          <p:cNvPr id="10" name="文本框 9">
            <a:extLst>
              <a:ext uri="{FF2B5EF4-FFF2-40B4-BE49-F238E27FC236}">
                <a16:creationId xmlns:a16="http://schemas.microsoft.com/office/drawing/2014/main" id="{B7B698CC-5D7A-471C-B959-5C3D9A3DA5EB}"/>
              </a:ext>
            </a:extLst>
          </p:cNvPr>
          <p:cNvSpPr txBox="1"/>
          <p:nvPr/>
        </p:nvSpPr>
        <p:spPr>
          <a:xfrm>
            <a:off x="2560863" y="2960773"/>
            <a:ext cx="2219236" cy="369332"/>
          </a:xfrm>
          <a:prstGeom prst="rect">
            <a:avLst/>
          </a:prstGeom>
          <a:noFill/>
        </p:spPr>
        <p:txBody>
          <a:bodyPr wrap="square" rtlCol="0">
            <a:spAutoFit/>
          </a:bodyPr>
          <a:lstStyle/>
          <a:p>
            <a:pPr algn="ctr"/>
            <a:r>
              <a:rPr lang="en-US" altLang="zh-TW" b="1" dirty="0">
                <a:solidFill>
                  <a:schemeClr val="accent6"/>
                </a:solidFill>
              </a:rPr>
              <a:t>AVX512 with Intel</a:t>
            </a:r>
            <a:endParaRPr lang="zh-TW" altLang="en-US" b="1" dirty="0">
              <a:solidFill>
                <a:schemeClr val="accent6"/>
              </a:solidFill>
            </a:endParaRPr>
          </a:p>
        </p:txBody>
      </p:sp>
      <p:sp>
        <p:nvSpPr>
          <p:cNvPr id="12" name="文本框 11">
            <a:extLst>
              <a:ext uri="{FF2B5EF4-FFF2-40B4-BE49-F238E27FC236}">
                <a16:creationId xmlns:a16="http://schemas.microsoft.com/office/drawing/2014/main" id="{D3D55578-0FC9-4AEF-9FCD-DF6DEB25050C}"/>
              </a:ext>
            </a:extLst>
          </p:cNvPr>
          <p:cNvSpPr txBox="1"/>
          <p:nvPr/>
        </p:nvSpPr>
        <p:spPr>
          <a:xfrm>
            <a:off x="8983615" y="2984620"/>
            <a:ext cx="2219236" cy="369332"/>
          </a:xfrm>
          <a:prstGeom prst="rect">
            <a:avLst/>
          </a:prstGeom>
          <a:noFill/>
        </p:spPr>
        <p:txBody>
          <a:bodyPr wrap="square" rtlCol="0">
            <a:spAutoFit/>
          </a:bodyPr>
          <a:lstStyle/>
          <a:p>
            <a:pPr algn="ctr"/>
            <a:r>
              <a:rPr lang="en-US" altLang="zh-TW" b="1" dirty="0">
                <a:solidFill>
                  <a:schemeClr val="accent6"/>
                </a:solidFill>
              </a:rPr>
              <a:t>AVX2 with </a:t>
            </a:r>
            <a:r>
              <a:rPr lang="en-US" altLang="zh-CN" b="1" dirty="0">
                <a:solidFill>
                  <a:schemeClr val="accent6"/>
                </a:solidFill>
              </a:rPr>
              <a:t>AMD</a:t>
            </a:r>
            <a:endParaRPr lang="zh-TW" altLang="en-US" b="1" dirty="0">
              <a:solidFill>
                <a:schemeClr val="accent6"/>
              </a:solidFill>
            </a:endParaRPr>
          </a:p>
        </p:txBody>
      </p:sp>
    </p:spTree>
    <p:extLst>
      <p:ext uri="{BB962C8B-B14F-4D97-AF65-F5344CB8AC3E}">
        <p14:creationId xmlns:p14="http://schemas.microsoft.com/office/powerpoint/2010/main" val="346825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BEE0E-DD5C-4DA7-8267-59451DA41D71}"/>
              </a:ext>
            </a:extLst>
          </p:cNvPr>
          <p:cNvSpPr>
            <a:spLocks noGrp="1"/>
          </p:cNvSpPr>
          <p:nvPr>
            <p:ph type="title"/>
          </p:nvPr>
        </p:nvSpPr>
        <p:spPr/>
        <p:txBody>
          <a:bodyPr/>
          <a:lstStyle/>
          <a:p>
            <a:r>
              <a:rPr lang="en-US" altLang="zh-TW" dirty="0"/>
              <a:t>ICON Things can be Improve</a:t>
            </a:r>
            <a:endParaRPr lang="zh-TW" altLang="en-US" dirty="0"/>
          </a:p>
        </p:txBody>
      </p:sp>
      <p:sp>
        <p:nvSpPr>
          <p:cNvPr id="3" name="内容占位符 2">
            <a:extLst>
              <a:ext uri="{FF2B5EF4-FFF2-40B4-BE49-F238E27FC236}">
                <a16:creationId xmlns:a16="http://schemas.microsoft.com/office/drawing/2014/main" id="{F7D54348-3CF2-48FD-BDE4-EBC7F35356F5}"/>
              </a:ext>
            </a:extLst>
          </p:cNvPr>
          <p:cNvSpPr>
            <a:spLocks noGrp="1"/>
          </p:cNvSpPr>
          <p:nvPr>
            <p:ph idx="1"/>
          </p:nvPr>
        </p:nvSpPr>
        <p:spPr>
          <a:xfrm>
            <a:off x="368300" y="1534295"/>
            <a:ext cx="13530580" cy="5979160"/>
          </a:xfrm>
        </p:spPr>
        <p:txBody>
          <a:bodyPr/>
          <a:lstStyle/>
          <a:p>
            <a:r>
              <a:rPr lang="en-US" altLang="zh-TW" sz="3200" dirty="0"/>
              <a:t>GPU Version</a:t>
            </a:r>
          </a:p>
          <a:p>
            <a:endParaRPr lang="en-US" altLang="zh-TW" sz="3200" dirty="0"/>
          </a:p>
          <a:p>
            <a:endParaRPr lang="en-US" altLang="zh-TW" sz="3200" dirty="0"/>
          </a:p>
          <a:p>
            <a:endParaRPr lang="en-US" altLang="zh-TW" sz="3200" dirty="0"/>
          </a:p>
          <a:p>
            <a:endParaRPr lang="en-US" altLang="zh-TW" sz="3200" dirty="0"/>
          </a:p>
          <a:p>
            <a:endParaRPr lang="en-US" altLang="zh-TW" sz="3200" dirty="0"/>
          </a:p>
          <a:p>
            <a:r>
              <a:rPr lang="en-US" altLang="zh-TW" sz="3200" dirty="0"/>
              <a:t>Increase MPI affinity with </a:t>
            </a:r>
            <a:r>
              <a:rPr lang="en-US" altLang="zh-TW" sz="3200" dirty="0" err="1"/>
              <a:t>slurm</a:t>
            </a:r>
            <a:r>
              <a:rPr lang="en-US" altLang="zh-TW" sz="3200" dirty="0"/>
              <a:t> at </a:t>
            </a:r>
            <a:r>
              <a:rPr lang="en-US" altLang="zh-CN" sz="3200" dirty="0"/>
              <a:t>B</a:t>
            </a:r>
            <a:r>
              <a:rPr lang="en-US" altLang="zh-TW" sz="3200" dirty="0"/>
              <a:t>ridges-2</a:t>
            </a:r>
          </a:p>
          <a:p>
            <a:r>
              <a:rPr lang="en-US" altLang="zh-TW" sz="3200" dirty="0"/>
              <a:t>Additional work on </a:t>
            </a:r>
            <a:r>
              <a:rPr lang="en-US" altLang="zh-TW" sz="3200" dirty="0" err="1"/>
              <a:t>slurm's</a:t>
            </a:r>
            <a:r>
              <a:rPr lang="en-US" altLang="zh-TW" sz="3200" dirty="0"/>
              <a:t> CPU Management </a:t>
            </a:r>
          </a:p>
          <a:p>
            <a:endParaRPr lang="en-US" altLang="zh-TW" sz="3200" dirty="0"/>
          </a:p>
          <a:p>
            <a:endParaRPr lang="en-US" altLang="zh-TW" sz="3200" dirty="0"/>
          </a:p>
          <a:p>
            <a:pPr marL="0" indent="0">
              <a:buNone/>
            </a:pPr>
            <a:endParaRPr lang="en-US" altLang="zh-TW" sz="3200" dirty="0"/>
          </a:p>
        </p:txBody>
      </p:sp>
      <p:pic>
        <p:nvPicPr>
          <p:cNvPr id="11" name="图片 10">
            <a:extLst>
              <a:ext uri="{FF2B5EF4-FFF2-40B4-BE49-F238E27FC236}">
                <a16:creationId xmlns:a16="http://schemas.microsoft.com/office/drawing/2014/main" id="{F4AA0EB7-FDBC-4151-AD7A-B2AFAFCAD0E7}"/>
              </a:ext>
            </a:extLst>
          </p:cNvPr>
          <p:cNvPicPr>
            <a:picLocks noChangeAspect="1"/>
          </p:cNvPicPr>
          <p:nvPr/>
        </p:nvPicPr>
        <p:blipFill>
          <a:blip r:embed="rId2"/>
          <a:stretch>
            <a:fillRect/>
          </a:stretch>
        </p:blipFill>
        <p:spPr>
          <a:xfrm>
            <a:off x="9937953" y="3833664"/>
            <a:ext cx="3960927" cy="3679791"/>
          </a:xfrm>
          <a:prstGeom prst="rect">
            <a:avLst/>
          </a:prstGeom>
        </p:spPr>
      </p:pic>
      <p:pic>
        <p:nvPicPr>
          <p:cNvPr id="5" name="图片 4">
            <a:extLst>
              <a:ext uri="{FF2B5EF4-FFF2-40B4-BE49-F238E27FC236}">
                <a16:creationId xmlns:a16="http://schemas.microsoft.com/office/drawing/2014/main" id="{15FD5A1B-7B4B-4151-A197-5E7352AA7F23}"/>
              </a:ext>
            </a:extLst>
          </p:cNvPr>
          <p:cNvPicPr>
            <a:picLocks noChangeAspect="1"/>
          </p:cNvPicPr>
          <p:nvPr/>
        </p:nvPicPr>
        <p:blipFill>
          <a:blip r:embed="rId3"/>
          <a:stretch>
            <a:fillRect/>
          </a:stretch>
        </p:blipFill>
        <p:spPr>
          <a:xfrm>
            <a:off x="615215" y="2357543"/>
            <a:ext cx="8936593" cy="2374114"/>
          </a:xfrm>
          <a:prstGeom prst="rect">
            <a:avLst/>
          </a:prstGeom>
        </p:spPr>
      </p:pic>
    </p:spTree>
    <p:extLst>
      <p:ext uri="{BB962C8B-B14F-4D97-AF65-F5344CB8AC3E}">
        <p14:creationId xmlns:p14="http://schemas.microsoft.com/office/powerpoint/2010/main" val="3314968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1BFA5-B99C-4804-8EF3-7D4D1177D898}"/>
              </a:ext>
            </a:extLst>
          </p:cNvPr>
          <p:cNvSpPr>
            <a:spLocks noGrp="1"/>
          </p:cNvSpPr>
          <p:nvPr>
            <p:ph type="title"/>
          </p:nvPr>
        </p:nvSpPr>
        <p:spPr/>
        <p:txBody>
          <a:bodyPr/>
          <a:lstStyle/>
          <a:p>
            <a:r>
              <a:rPr lang="en-US" altLang="zh-CN" dirty="0"/>
              <a:t>The Team</a:t>
            </a:r>
            <a:endParaRPr lang="zh-TW" altLang="en-US" dirty="0"/>
          </a:p>
        </p:txBody>
      </p:sp>
      <p:sp>
        <p:nvSpPr>
          <p:cNvPr id="4" name="AutoShape 2">
            <a:extLst>
              <a:ext uri="{FF2B5EF4-FFF2-40B4-BE49-F238E27FC236}">
                <a16:creationId xmlns:a16="http://schemas.microsoft.com/office/drawing/2014/main" id="{8C1A9804-AA98-4796-A2C3-C3B55131000A}"/>
              </a:ext>
            </a:extLst>
          </p:cNvPr>
          <p:cNvSpPr>
            <a:spLocks noChangeAspect="1" noChangeArrowheads="1"/>
          </p:cNvSpPr>
          <p:nvPr/>
        </p:nvSpPr>
        <p:spPr bwMode="auto">
          <a:xfrm>
            <a:off x="7162800" y="30607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26" name="Picture 2">
            <a:extLst>
              <a:ext uri="{FF2B5EF4-FFF2-40B4-BE49-F238E27FC236}">
                <a16:creationId xmlns:a16="http://schemas.microsoft.com/office/drawing/2014/main" id="{5DA31709-9FCE-4AB2-B6D1-D7318F0540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660" b="1833"/>
          <a:stretch/>
        </p:blipFill>
        <p:spPr bwMode="auto">
          <a:xfrm>
            <a:off x="357709" y="1438575"/>
            <a:ext cx="7323137" cy="3937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44317755-E13F-4EEC-96B9-0D004C57661B}"/>
              </a:ext>
            </a:extLst>
          </p:cNvPr>
          <p:cNvSpPr txBox="1"/>
          <p:nvPr/>
        </p:nvSpPr>
        <p:spPr>
          <a:xfrm>
            <a:off x="7680846" y="1396572"/>
            <a:ext cx="6949554" cy="923330"/>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Chen </a:t>
            </a:r>
            <a:r>
              <a:rPr lang="en-US" altLang="zh-TW" b="1" dirty="0" err="1">
                <a:solidFill>
                  <a:schemeClr val="tx2">
                    <a:lumMod val="50000"/>
                  </a:schemeClr>
                </a:solidFill>
              </a:rPr>
              <a:t>Jiajun</a:t>
            </a:r>
            <a:endParaRPr lang="en-US" altLang="zh-TW" b="1" dirty="0">
              <a:solidFill>
                <a:schemeClr val="tx2">
                  <a:lumMod val="50000"/>
                </a:schemeClr>
              </a:solidFill>
            </a:endParaRP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 Leader, Sophomore</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System, Network,</a:t>
            </a:r>
            <a:r>
              <a:rPr lang="zh-CN" altLang="en-US" dirty="0">
                <a:solidFill>
                  <a:schemeClr val="tx2">
                    <a:lumMod val="60000"/>
                    <a:lumOff val="40000"/>
                  </a:schemeClr>
                </a:solidFill>
              </a:rPr>
              <a:t> </a:t>
            </a:r>
            <a:r>
              <a:rPr lang="en-US" altLang="zh-CN" dirty="0">
                <a:solidFill>
                  <a:schemeClr val="tx2">
                    <a:lumMod val="60000"/>
                    <a:lumOff val="40000"/>
                  </a:schemeClr>
                </a:solidFill>
              </a:rPr>
              <a:t>HPC</a:t>
            </a:r>
            <a:endParaRPr lang="en-US" altLang="zh-TW" dirty="0">
              <a:solidFill>
                <a:schemeClr val="tx2">
                  <a:lumMod val="60000"/>
                  <a:lumOff val="40000"/>
                </a:schemeClr>
              </a:solidFill>
            </a:endParaRPr>
          </a:p>
        </p:txBody>
      </p:sp>
      <p:sp>
        <p:nvSpPr>
          <p:cNvPr id="8" name="文本框 7">
            <a:extLst>
              <a:ext uri="{FF2B5EF4-FFF2-40B4-BE49-F238E27FC236}">
                <a16:creationId xmlns:a16="http://schemas.microsoft.com/office/drawing/2014/main" id="{B208C43A-4567-4C9E-9429-13977EFFEBC8}"/>
              </a:ext>
            </a:extLst>
          </p:cNvPr>
          <p:cNvSpPr txBox="1"/>
          <p:nvPr/>
        </p:nvSpPr>
        <p:spPr>
          <a:xfrm>
            <a:off x="7680846" y="2254071"/>
            <a:ext cx="6949554" cy="923330"/>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Li </a:t>
            </a:r>
            <a:r>
              <a:rPr lang="en-US" altLang="zh-TW" b="1" dirty="0" err="1">
                <a:solidFill>
                  <a:schemeClr val="tx2">
                    <a:lumMod val="50000"/>
                  </a:schemeClr>
                </a:solidFill>
              </a:rPr>
              <a:t>Zecheng</a:t>
            </a:r>
            <a:endParaRPr lang="en-US" altLang="zh-TW" b="1" dirty="0">
              <a:solidFill>
                <a:schemeClr val="tx2">
                  <a:lumMod val="50000"/>
                </a:schemeClr>
              </a:solidFill>
            </a:endParaRP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Teammate, Junior</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System, Programming Languages</a:t>
            </a:r>
          </a:p>
        </p:txBody>
      </p:sp>
      <p:sp>
        <p:nvSpPr>
          <p:cNvPr id="9" name="文本框 8">
            <a:extLst>
              <a:ext uri="{FF2B5EF4-FFF2-40B4-BE49-F238E27FC236}">
                <a16:creationId xmlns:a16="http://schemas.microsoft.com/office/drawing/2014/main" id="{055B3457-37F4-4C97-AD04-EB11C0D37168}"/>
              </a:ext>
            </a:extLst>
          </p:cNvPr>
          <p:cNvSpPr txBox="1"/>
          <p:nvPr/>
        </p:nvSpPr>
        <p:spPr>
          <a:xfrm>
            <a:off x="7680846" y="3245029"/>
            <a:ext cx="6949553" cy="1200329"/>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Xu </a:t>
            </a:r>
            <a:r>
              <a:rPr lang="en-US" altLang="zh-TW" b="1" dirty="0" err="1">
                <a:solidFill>
                  <a:schemeClr val="tx2">
                    <a:lumMod val="50000"/>
                  </a:schemeClr>
                </a:solidFill>
              </a:rPr>
              <a:t>Zike</a:t>
            </a:r>
            <a:endParaRPr lang="en-US" altLang="zh-TW" b="1" dirty="0">
              <a:solidFill>
                <a:schemeClr val="tx2">
                  <a:lumMod val="50000"/>
                </a:schemeClr>
              </a:solidFill>
            </a:endParaRP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Teammate, Sophomore</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Differentiable rendering, Computer Graphics</a:t>
            </a:r>
          </a:p>
        </p:txBody>
      </p:sp>
      <p:sp>
        <p:nvSpPr>
          <p:cNvPr id="10" name="文本框 9">
            <a:extLst>
              <a:ext uri="{FF2B5EF4-FFF2-40B4-BE49-F238E27FC236}">
                <a16:creationId xmlns:a16="http://schemas.microsoft.com/office/drawing/2014/main" id="{36D89511-D831-41C7-BE01-FCD46C7B4770}"/>
              </a:ext>
            </a:extLst>
          </p:cNvPr>
          <p:cNvSpPr txBox="1"/>
          <p:nvPr/>
        </p:nvSpPr>
        <p:spPr>
          <a:xfrm>
            <a:off x="7680846" y="4413429"/>
            <a:ext cx="6949553" cy="923330"/>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Zhang </a:t>
            </a:r>
            <a:r>
              <a:rPr lang="en-US" altLang="zh-TW" b="1" dirty="0" err="1">
                <a:solidFill>
                  <a:schemeClr val="tx2">
                    <a:lumMod val="50000"/>
                  </a:schemeClr>
                </a:solidFill>
              </a:rPr>
              <a:t>Siyuan</a:t>
            </a:r>
            <a:endParaRPr lang="en-US" altLang="zh-TW" b="1" dirty="0">
              <a:solidFill>
                <a:schemeClr val="tx2">
                  <a:lumMod val="50000"/>
                </a:schemeClr>
              </a:solidFill>
            </a:endParaRP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Teammate, Junior</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MLSYS, HPC for AI, Computer Vision</a:t>
            </a:r>
          </a:p>
        </p:txBody>
      </p:sp>
      <p:sp>
        <p:nvSpPr>
          <p:cNvPr id="11" name="文本框 10">
            <a:extLst>
              <a:ext uri="{FF2B5EF4-FFF2-40B4-BE49-F238E27FC236}">
                <a16:creationId xmlns:a16="http://schemas.microsoft.com/office/drawing/2014/main" id="{AFEF2F6F-A304-4B2E-925A-42B151FCEE39}"/>
              </a:ext>
            </a:extLst>
          </p:cNvPr>
          <p:cNvSpPr txBox="1"/>
          <p:nvPr/>
        </p:nvSpPr>
        <p:spPr>
          <a:xfrm>
            <a:off x="7680846" y="5375575"/>
            <a:ext cx="6949554" cy="923330"/>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Qin </a:t>
            </a:r>
            <a:r>
              <a:rPr lang="en-US" altLang="zh-TW" b="1" dirty="0" err="1">
                <a:solidFill>
                  <a:schemeClr val="tx2">
                    <a:lumMod val="50000"/>
                  </a:schemeClr>
                </a:solidFill>
              </a:rPr>
              <a:t>Feiran</a:t>
            </a:r>
            <a:endParaRPr lang="en-US" altLang="zh-TW" b="1" dirty="0">
              <a:solidFill>
                <a:schemeClr val="tx2">
                  <a:lumMod val="50000"/>
                </a:schemeClr>
              </a:solidFill>
            </a:endParaRP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Teammate, Junior</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Network, System, Program Languages</a:t>
            </a:r>
          </a:p>
        </p:txBody>
      </p:sp>
      <p:sp>
        <p:nvSpPr>
          <p:cNvPr id="12" name="文本框 11">
            <a:extLst>
              <a:ext uri="{FF2B5EF4-FFF2-40B4-BE49-F238E27FC236}">
                <a16:creationId xmlns:a16="http://schemas.microsoft.com/office/drawing/2014/main" id="{AF823390-6199-4C80-B2DB-589F0D00642D}"/>
              </a:ext>
            </a:extLst>
          </p:cNvPr>
          <p:cNvSpPr txBox="1"/>
          <p:nvPr/>
        </p:nvSpPr>
        <p:spPr>
          <a:xfrm>
            <a:off x="7680846" y="6323581"/>
            <a:ext cx="6949554" cy="923330"/>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Peng Cheng</a:t>
            </a: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Teammate, Sophomore</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Network, System, Program Languages</a:t>
            </a:r>
          </a:p>
        </p:txBody>
      </p:sp>
      <p:sp>
        <p:nvSpPr>
          <p:cNvPr id="13" name="文本框 12">
            <a:extLst>
              <a:ext uri="{FF2B5EF4-FFF2-40B4-BE49-F238E27FC236}">
                <a16:creationId xmlns:a16="http://schemas.microsoft.com/office/drawing/2014/main" id="{A5BC2E09-A5C6-4035-AA2C-5EC038BFBD05}"/>
              </a:ext>
            </a:extLst>
          </p:cNvPr>
          <p:cNvSpPr txBox="1"/>
          <p:nvPr/>
        </p:nvSpPr>
        <p:spPr>
          <a:xfrm>
            <a:off x="1943100" y="5742989"/>
            <a:ext cx="5524500" cy="1754326"/>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Yin Shu</a:t>
            </a: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Advisor</a:t>
            </a:r>
          </a:p>
          <a:p>
            <a:pPr marL="1017270" lvl="1" indent="-285750">
              <a:buFont typeface="Arial" panose="020B0604020202020204" pitchFamily="34" charset="0"/>
              <a:buChar char="•"/>
            </a:pPr>
            <a:r>
              <a:rPr lang="en-US" altLang="zh-TW" dirty="0">
                <a:solidFill>
                  <a:schemeClr val="tx2">
                    <a:lumMod val="60000"/>
                    <a:lumOff val="40000"/>
                  </a:schemeClr>
                </a:solidFill>
              </a:rPr>
              <a:t>Parallel and Distributed Storage Systems, High Performance File Systems, Storage System Reliability Analysis and Fault Tolerance, Big Data Analysis</a:t>
            </a:r>
          </a:p>
        </p:txBody>
      </p:sp>
      <p:pic>
        <p:nvPicPr>
          <p:cNvPr id="2050" name="Picture 2">
            <a:extLst>
              <a:ext uri="{FF2B5EF4-FFF2-40B4-BE49-F238E27FC236}">
                <a16:creationId xmlns:a16="http://schemas.microsoft.com/office/drawing/2014/main" id="{E371FC2E-E60A-434B-ADA8-6155BD837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708" y="5731307"/>
            <a:ext cx="1585391" cy="211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21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30</a:t>
            </a:fld>
            <a:endParaRPr/>
          </a:p>
        </p:txBody>
      </p:sp>
      <p:sp>
        <p:nvSpPr>
          <p:cNvPr id="210" name="Title 1"/>
          <p:cNvSpPr txBox="1">
            <a:spLocks noGrp="1"/>
          </p:cNvSpPr>
          <p:nvPr>
            <p:ph type="title"/>
          </p:nvPr>
        </p:nvSpPr>
        <p:spPr>
          <a:xfrm>
            <a:off x="245660" y="77002"/>
            <a:ext cx="12050973" cy="1005839"/>
          </a:xfrm>
          <a:prstGeom prst="rect">
            <a:avLst/>
          </a:prstGeom>
        </p:spPr>
        <p:txBody>
          <a:bodyPr/>
          <a:lstStyle/>
          <a:p>
            <a:r>
              <a:t>Lessons learned</a:t>
            </a:r>
          </a:p>
        </p:txBody>
      </p:sp>
      <p:sp>
        <p:nvSpPr>
          <p:cNvPr id="211" name="Content Placeholder 2"/>
          <p:cNvSpPr txBox="1">
            <a:spLocks noGrp="1"/>
          </p:cNvSpPr>
          <p:nvPr>
            <p:ph type="body" idx="1"/>
          </p:nvPr>
        </p:nvSpPr>
        <p:spPr>
          <a:xfrm>
            <a:off x="487680" y="1534295"/>
            <a:ext cx="13411201" cy="5066203"/>
          </a:xfrm>
          <a:prstGeom prst="rect">
            <a:avLst/>
          </a:prstGeom>
        </p:spPr>
        <p:txBody>
          <a:bodyPr/>
          <a:lstStyle/>
          <a:p>
            <a:r>
              <a:rPr lang="en-US" dirty="0"/>
              <a:t>Always notice the Communication Pattern of a MPI Application</a:t>
            </a:r>
          </a:p>
          <a:p>
            <a:pPr lvl="1"/>
            <a:r>
              <a:rPr lang="en-US" dirty="0"/>
              <a:t>When a MPI application separates its ranks to do the different jobs, the load balance must be taking into consider.</a:t>
            </a:r>
            <a:endParaRPr dirty="0"/>
          </a:p>
          <a:p>
            <a:r>
              <a:rPr lang="en-US" dirty="0"/>
              <a:t>A Detailed MPI Trace Profile is Important</a:t>
            </a:r>
          </a:p>
          <a:p>
            <a:pPr lvl="1"/>
            <a:r>
              <a:rPr lang="en-US" dirty="0"/>
              <a:t>A detailed profiling result can tell you more about the </a:t>
            </a:r>
            <a:r>
              <a:rPr lang="en-US" altLang="zh-CN" dirty="0"/>
              <a:t>data </a:t>
            </a:r>
            <a:r>
              <a:rPr lang="en-US" dirty="0"/>
              <a:t>dependency and the bottleneck.</a:t>
            </a:r>
            <a:endParaRPr dirty="0"/>
          </a:p>
          <a:p>
            <a:r>
              <a:rPr lang="en-US" dirty="0"/>
              <a:t>Different Architecture have different </a:t>
            </a:r>
            <a:r>
              <a:rPr lang="en-US" altLang="zh-TW" dirty="0"/>
              <a:t>Vectorization Ability</a:t>
            </a:r>
          </a:p>
          <a:p>
            <a:pPr marL="452120" lvl="1" indent="0">
              <a:buNone/>
            </a:pPr>
            <a:endParaRPr dirty="0"/>
          </a:p>
        </p:txBody>
      </p:sp>
    </p:spTree>
    <p:extLst>
      <p:ext uri="{BB962C8B-B14F-4D97-AF65-F5344CB8AC3E}">
        <p14:creationId xmlns:p14="http://schemas.microsoft.com/office/powerpoint/2010/main" val="2332648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Xcompact3d-</a:t>
            </a:r>
            <a:r>
              <a:rPr lang="en-US" altLang="zh-CN" dirty="0"/>
              <a:t>Preamble and</a:t>
            </a:r>
            <a:r>
              <a:rPr lang="zh-CN" altLang="en-US" dirty="0"/>
              <a:t> </a:t>
            </a:r>
            <a:r>
              <a:rPr lang="en-US" altLang="zh-CN" dirty="0"/>
              <a:t>Running Test</a:t>
            </a:r>
            <a:endParaRPr lang="en-US" dirty="0"/>
          </a:p>
        </p:txBody>
      </p:sp>
      <p:sp>
        <p:nvSpPr>
          <p:cNvPr id="3" name="内容占位符 2"/>
          <p:cNvSpPr>
            <a:spLocks noGrp="1"/>
          </p:cNvSpPr>
          <p:nvPr>
            <p:ph idx="1"/>
          </p:nvPr>
        </p:nvSpPr>
        <p:spPr/>
        <p:txBody>
          <a:bodyPr/>
          <a:lstStyle/>
          <a:p>
            <a:r>
              <a:rPr lang="en-US" altLang="zh-CN" dirty="0"/>
              <a:t>Multiple FFT</a:t>
            </a:r>
            <a:r>
              <a:rPr lang="zh-CN" altLang="en-US" dirty="0"/>
              <a:t> </a:t>
            </a:r>
            <a:r>
              <a:rPr lang="en-US" altLang="zh-CN" dirty="0"/>
              <a:t>backend: </a:t>
            </a:r>
            <a:r>
              <a:rPr lang="en-US" b="0" dirty="0"/>
              <a:t>generic, </a:t>
            </a:r>
            <a:r>
              <a:rPr lang="en-US" b="0" dirty="0" err="1"/>
              <a:t>fftw</a:t>
            </a:r>
            <a:r>
              <a:rPr lang="en-US" b="0" dirty="0"/>
              <a:t>, and intel </a:t>
            </a:r>
            <a:r>
              <a:rPr lang="en-US" b="0" dirty="0" err="1"/>
              <a:t>mkl</a:t>
            </a:r>
            <a:r>
              <a:rPr lang="en-US" b="0" dirty="0"/>
              <a:t>.</a:t>
            </a:r>
            <a:endParaRPr lang="en-US" altLang="zh-CN" dirty="0"/>
          </a:p>
          <a:p>
            <a:pPr lvl="1"/>
            <a:r>
              <a:rPr lang="en-US" altLang="zh-CN" dirty="0"/>
              <a:t>When we use </a:t>
            </a:r>
            <a:r>
              <a:rPr lang="en-US" altLang="zh-CN" dirty="0" err="1"/>
              <a:t>fftw</a:t>
            </a:r>
            <a:r>
              <a:rPr lang="en-US" altLang="zh-CN" dirty="0"/>
              <a:t> as the FFT backend, we will get an improvement around 3% on our zen2 cluster, the performance may be different on other platforms. </a:t>
            </a:r>
          </a:p>
          <a:p>
            <a:r>
              <a:rPr lang="en-US" altLang="zh-CN" dirty="0"/>
              <a:t>There is no significant performance difference between </a:t>
            </a:r>
            <a:r>
              <a:rPr lang="en-US" altLang="zh-CN" dirty="0" err="1"/>
              <a:t>mpi</a:t>
            </a:r>
            <a:r>
              <a:rPr lang="en-US" altLang="zh-CN" dirty="0"/>
              <a:t> and </a:t>
            </a:r>
            <a:r>
              <a:rPr lang="en-US" altLang="zh-CN" dirty="0" err="1"/>
              <a:t>ibv</a:t>
            </a:r>
            <a:r>
              <a:rPr lang="en-US" altLang="zh-CN" dirty="0"/>
              <a:t>. </a:t>
            </a:r>
          </a:p>
          <a:p>
            <a:r>
              <a:rPr lang="en-US" spc="-1" dirty="0">
                <a:solidFill>
                  <a:srgbClr val="181C69"/>
                </a:solidFill>
              </a:rPr>
              <a:t>The hotspots of running different examples are rather different. </a:t>
            </a:r>
          </a:p>
          <a:p>
            <a:pPr lvl="1"/>
            <a:r>
              <a:rPr lang="en-US" b="0" spc="-1" dirty="0">
                <a:solidFill>
                  <a:srgbClr val="181C69"/>
                </a:solidFill>
              </a:rPr>
              <a:t>We</a:t>
            </a:r>
            <a:r>
              <a:rPr lang="zh-CN" altLang="en-US" b="0" spc="-1" dirty="0">
                <a:solidFill>
                  <a:srgbClr val="181C69"/>
                </a:solidFill>
              </a:rPr>
              <a:t> </a:t>
            </a:r>
            <a:r>
              <a:rPr lang="en-US" altLang="zh-CN" b="0" spc="-1" dirty="0">
                <a:solidFill>
                  <a:srgbClr val="181C69"/>
                </a:solidFill>
              </a:rPr>
              <a:t>will cover this later when we talk about the code structure.</a:t>
            </a:r>
          </a:p>
          <a:p>
            <a:pPr lvl="1"/>
            <a:r>
              <a:rPr lang="en-US" spc="-1" dirty="0">
                <a:solidFill>
                  <a:srgbClr val="181C69"/>
                </a:solidFill>
              </a:rPr>
              <a:t>We only optimize some part of the source code that are related to problem. </a:t>
            </a:r>
            <a:endParaRPr lang="en-US" b="0" spc="-1" dirty="0"/>
          </a:p>
          <a:p>
            <a:r>
              <a:rPr lang="en-US" spc="-1" dirty="0">
                <a:solidFill>
                  <a:srgbClr val="181C69"/>
                </a:solidFill>
              </a:rPr>
              <a:t>Tuning parameters works well.</a:t>
            </a:r>
            <a:endParaRPr lang="en-US" b="0" spc="-1" dirty="0"/>
          </a:p>
          <a:p>
            <a:r>
              <a:rPr lang="en-US" spc="-1" dirty="0">
                <a:solidFill>
                  <a:srgbClr val="181C69"/>
                </a:solidFill>
              </a:rPr>
              <a:t>The MPI workload(comm ratio) is high, especially on Bridges2.</a:t>
            </a:r>
            <a:endParaRPr lang="en-US" b="0" spc="-1" dirty="0"/>
          </a:p>
          <a:p>
            <a:pPr lvl="1"/>
            <a:r>
              <a:rPr lang="en-US" altLang="zh-CN" dirty="0"/>
              <a:t>This will be discussed in next few slides.</a:t>
            </a:r>
            <a:endParaRPr lang="zh-CN" altLang="en-US" dirty="0"/>
          </a:p>
          <a:p>
            <a:r>
              <a:rPr lang="en-US" spc="-1" dirty="0">
                <a:solidFill>
                  <a:srgbClr val="181C69"/>
                </a:solidFill>
              </a:rPr>
              <a:t>When performing the visualization, IO is critical(25% of the </a:t>
            </a:r>
            <a:r>
              <a:rPr lang="en-US" spc="-1" dirty="0" err="1">
                <a:solidFill>
                  <a:srgbClr val="181C69"/>
                </a:solidFill>
              </a:rPr>
              <a:t>wall_time</a:t>
            </a:r>
            <a:r>
              <a:rPr lang="en-US" spc="-1" dirty="0">
                <a:solidFill>
                  <a:srgbClr val="181C69"/>
                </a:solidFill>
              </a:rPr>
              <a:t>).</a:t>
            </a:r>
            <a:endParaRPr lang="en-US" altLang="zh-CN" dirty="0"/>
          </a:p>
          <a:p>
            <a:pPr marL="0" indent="0">
              <a:buNone/>
            </a:pPr>
            <a:endParaRPr lang="zh-CN" altLang="en-US" dirty="0"/>
          </a:p>
        </p:txBody>
      </p:sp>
      <p:graphicFrame>
        <p:nvGraphicFramePr>
          <p:cNvPr id="7" name="Table 6">
            <a:extLst>
              <a:ext uri="{FF2B5EF4-FFF2-40B4-BE49-F238E27FC236}">
                <a16:creationId xmlns:a16="http://schemas.microsoft.com/office/drawing/2014/main" id="{F05539DF-F3E6-C59C-9329-CC9C85E386AC}"/>
              </a:ext>
            </a:extLst>
          </p:cNvPr>
          <p:cNvGraphicFramePr/>
          <p:nvPr>
            <p:extLst>
              <p:ext uri="{D42A27DB-BD31-4B8C-83A1-F6EECF244321}">
                <p14:modId xmlns:p14="http://schemas.microsoft.com/office/powerpoint/2010/main" val="2622275308"/>
              </p:ext>
            </p:extLst>
          </p:nvPr>
        </p:nvGraphicFramePr>
        <p:xfrm>
          <a:off x="11043920" y="3058817"/>
          <a:ext cx="3383280" cy="222876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tblGrid>
              <a:tr h="423720">
                <a:tc>
                  <a:txBody>
                    <a:bodyPr/>
                    <a:lstStyle/>
                    <a:p>
                      <a:pPr marL="0" algn="l" defTabSz="1463040" rtl="0" eaLnBrk="1" latinLnBrk="0" hangingPunct="1"/>
                      <a:r>
                        <a:rPr lang="en-US" sz="1800" b="0" strike="noStrike" kern="1200" spc="-1" dirty="0">
                          <a:solidFill>
                            <a:schemeClr val="tx1"/>
                          </a:solidFill>
                          <a:latin typeface="Arial"/>
                          <a:ea typeface="+mn-ea"/>
                          <a:cs typeface="+mn-cs"/>
                        </a:rPr>
                        <a:t>F</a:t>
                      </a:r>
                      <a:r>
                        <a:rPr lang="en-CN" sz="1800" b="0" strike="noStrike" kern="1200" spc="-1" dirty="0">
                          <a:solidFill>
                            <a:schemeClr val="tx1"/>
                          </a:solidFill>
                          <a:latin typeface="Arial"/>
                          <a:ea typeface="+mn-ea"/>
                          <a:cs typeface="+mn-cs"/>
                        </a:rPr>
                        <a:t>FT backend</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US" sz="1800" b="0" strike="noStrike" spc="-1" dirty="0" err="1">
                          <a:latin typeface="Arial"/>
                        </a:rPr>
                        <a:t>wall_time</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719640">
                <a:tc>
                  <a:txBody>
                    <a:bodyPr/>
                    <a:lstStyle/>
                    <a:p>
                      <a:r>
                        <a:rPr lang="en-US" sz="1800" b="0" strike="noStrike" spc="-1" dirty="0">
                          <a:latin typeface="Arial"/>
                        </a:rPr>
                        <a:t>generic</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US" sz="1800" b="0" strike="noStrike" spc="-1" dirty="0">
                          <a:latin typeface="Arial"/>
                        </a:rPr>
                        <a:t>353.841614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719640">
                <a:tc>
                  <a:txBody>
                    <a:bodyPr/>
                    <a:lstStyle/>
                    <a:p>
                      <a:r>
                        <a:rPr lang="en-US" sz="1800" b="0" strike="noStrike" spc="-1">
                          <a:latin typeface="Arial"/>
                        </a:rPr>
                        <a:t>fftw3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dirty="0">
                          <a:latin typeface="Arial"/>
                        </a:rPr>
                        <a:t>338.326508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349920">
                <a:tc>
                  <a:txBody>
                    <a:bodyPr/>
                    <a:lstStyle/>
                    <a:p>
                      <a:r>
                        <a:rPr lang="en-US" sz="1800" b="0" strike="noStrike" spc="-1" dirty="0" err="1">
                          <a:latin typeface="Arial"/>
                        </a:rPr>
                        <a:t>mkl</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US" sz="1800" b="0" strike="noStrike" spc="-1" dirty="0">
                          <a:latin typeface="Arial"/>
                        </a:rPr>
                        <a:t>354.947083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Xcompact3d</a:t>
            </a:r>
            <a:r>
              <a:rPr lang="en-US" altLang="zh-CN" dirty="0"/>
              <a:t>-Profiling</a:t>
            </a:r>
            <a:endParaRPr lang="zh-CN" altLang="en-US" dirty="0"/>
          </a:p>
        </p:txBody>
      </p:sp>
      <p:sp>
        <p:nvSpPr>
          <p:cNvPr id="4" name="内容占位符 2"/>
          <p:cNvSpPr>
            <a:spLocks noGrp="1"/>
          </p:cNvSpPr>
          <p:nvPr>
            <p:ph idx="1"/>
          </p:nvPr>
        </p:nvSpPr>
        <p:spPr>
          <a:xfrm>
            <a:off x="487363" y="1533525"/>
            <a:ext cx="13411200" cy="5980113"/>
          </a:xfrm>
        </p:spPr>
        <p:txBody>
          <a:bodyPr/>
          <a:lstStyle/>
          <a:p>
            <a:r>
              <a:rPr lang="en-US" altLang="zh-CN" dirty="0"/>
              <a:t>What do the CPU process?</a:t>
            </a:r>
          </a:p>
        </p:txBody>
      </p:sp>
      <p:pic>
        <p:nvPicPr>
          <p:cNvPr id="7" name="Picture 6">
            <a:extLst>
              <a:ext uri="{FF2B5EF4-FFF2-40B4-BE49-F238E27FC236}">
                <a16:creationId xmlns:a16="http://schemas.microsoft.com/office/drawing/2014/main" id="{B51D965A-E5FC-9D2B-F15D-B4CB7DA26C17}"/>
              </a:ext>
            </a:extLst>
          </p:cNvPr>
          <p:cNvPicPr/>
          <p:nvPr/>
        </p:nvPicPr>
        <p:blipFill>
          <a:blip r:embed="rId3"/>
          <a:stretch/>
        </p:blipFill>
        <p:spPr>
          <a:xfrm>
            <a:off x="685799" y="2035080"/>
            <a:ext cx="13249533" cy="1251000"/>
          </a:xfrm>
          <a:prstGeom prst="rect">
            <a:avLst/>
          </a:prstGeom>
          <a:ln w="0">
            <a:noFill/>
          </a:ln>
        </p:spPr>
      </p:pic>
      <p:sp>
        <p:nvSpPr>
          <p:cNvPr id="8" name="内容占位符 2">
            <a:extLst>
              <a:ext uri="{FF2B5EF4-FFF2-40B4-BE49-F238E27FC236}">
                <a16:creationId xmlns:a16="http://schemas.microsoft.com/office/drawing/2014/main" id="{0054EE64-EB92-51B2-3D2F-A04AF95D8922}"/>
              </a:ext>
            </a:extLst>
          </p:cNvPr>
          <p:cNvSpPr txBox="1">
            <a:spLocks/>
          </p:cNvSpPr>
          <p:nvPr/>
        </p:nvSpPr>
        <p:spPr bwMode="auto">
          <a:xfrm>
            <a:off x="487363" y="4571523"/>
            <a:ext cx="13411200" cy="597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marL="452120" indent="-452120" algn="l" defTabSz="731520" rtl="0" eaLnBrk="0" fontAlgn="base" hangingPunct="0">
              <a:spcBef>
                <a:spcPct val="20000"/>
              </a:spcBef>
              <a:spcAft>
                <a:spcPct val="0"/>
              </a:spcAft>
              <a:buFont typeface="Arial" panose="020B0604020202090204" pitchFamily="34" charset="0"/>
              <a:buChar char="•"/>
              <a:defRPr sz="2400" b="1">
                <a:solidFill>
                  <a:schemeClr val="tx2"/>
                </a:solidFill>
                <a:latin typeface="+mn-lt"/>
                <a:ea typeface="+mn-ea"/>
                <a:cs typeface="+mn-cs"/>
              </a:defRPr>
            </a:lvl1pPr>
            <a:lvl2pPr marL="828040" indent="-375920" algn="l" defTabSz="731520" rtl="0" eaLnBrk="0" fontAlgn="base" hangingPunct="0">
              <a:spcBef>
                <a:spcPts val="480"/>
              </a:spcBef>
              <a:spcAft>
                <a:spcPct val="0"/>
              </a:spcAft>
              <a:buClr>
                <a:schemeClr val="tx2"/>
              </a:buClr>
              <a:buFont typeface="Arial" panose="020B0604020202090204" pitchFamily="34" charset="0"/>
              <a:buChar char="–"/>
              <a:defRPr sz="2000">
                <a:solidFill>
                  <a:schemeClr val="tx1"/>
                </a:solidFill>
                <a:latin typeface="+mn-lt"/>
              </a:defRPr>
            </a:lvl2pPr>
            <a:lvl3pPr marL="1280160" indent="-365760" algn="l" defTabSz="731520" rtl="0" eaLnBrk="0" fontAlgn="base" hangingPunct="0">
              <a:spcBef>
                <a:spcPct val="20000"/>
              </a:spcBef>
              <a:spcAft>
                <a:spcPct val="0"/>
              </a:spcAft>
              <a:buClr>
                <a:schemeClr val="tx2"/>
              </a:buClr>
              <a:buFont typeface="Arial" panose="020B0604020202090204" pitchFamily="34" charset="0"/>
              <a:buChar char="•"/>
              <a:defRPr sz="1800">
                <a:solidFill>
                  <a:schemeClr val="tx1"/>
                </a:solidFill>
                <a:latin typeface="+mn-lt"/>
              </a:defRPr>
            </a:lvl3pPr>
            <a:lvl4pPr marL="1643380" indent="-363220" algn="l" defTabSz="731520" rtl="0" eaLnBrk="0" fontAlgn="base" hangingPunct="0">
              <a:spcBef>
                <a:spcPct val="20000"/>
              </a:spcBef>
              <a:spcAft>
                <a:spcPct val="0"/>
              </a:spcAft>
              <a:buClr>
                <a:schemeClr val="tx2"/>
              </a:buClr>
              <a:buFont typeface="Arial" panose="020B0604020202090204" pitchFamily="34" charset="0"/>
              <a:buChar char="–"/>
              <a:defRPr sz="1600">
                <a:solidFill>
                  <a:schemeClr val="tx1"/>
                </a:solidFill>
                <a:latin typeface="+mn-lt"/>
              </a:defRPr>
            </a:lvl4pPr>
            <a:lvl5pPr marL="2006600" indent="-264160" algn="l" defTabSz="731520" rtl="0" eaLnBrk="0" fontAlgn="base" hangingPunct="0">
              <a:spcBef>
                <a:spcPct val="20000"/>
              </a:spcBef>
              <a:spcAft>
                <a:spcPct val="0"/>
              </a:spcAft>
              <a:buClr>
                <a:schemeClr val="tx2"/>
              </a:buClr>
              <a:buFont typeface="Arial" panose="020B0604020202090204" pitchFamily="34" charset="0"/>
              <a:buChar char="»"/>
              <a:defRPr sz="1400">
                <a:solidFill>
                  <a:schemeClr val="tx1"/>
                </a:solidFill>
                <a:latin typeface="+mn-lt"/>
              </a:defRPr>
            </a:lvl5pPr>
            <a:lvl6pPr marL="273812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6pPr>
            <a:lvl7pPr marL="346964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7pPr>
            <a:lvl8pPr marL="420116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8pPr>
            <a:lvl9pPr marL="4932680" indent="-264160" algn="l" defTabSz="731520" rtl="0" fontAlgn="base">
              <a:spcBef>
                <a:spcPct val="20000"/>
              </a:spcBef>
              <a:spcAft>
                <a:spcPct val="0"/>
              </a:spcAft>
              <a:buClr>
                <a:schemeClr val="tx2"/>
              </a:buClr>
              <a:buFont typeface="Arial" panose="020B0604020202090204" pitchFamily="34" charset="0"/>
              <a:buChar char="»"/>
              <a:defRPr sz="2400">
                <a:solidFill>
                  <a:schemeClr val="tx1"/>
                </a:solidFill>
                <a:latin typeface="+mn-lt"/>
              </a:defRPr>
            </a:lvl9pPr>
          </a:lstStyle>
          <a:p>
            <a:r>
              <a:rPr lang="en-US" altLang="zh-CN" kern="0" dirty="0"/>
              <a:t>The program include three module that task much time in the specific input.</a:t>
            </a:r>
          </a:p>
          <a:p>
            <a:pPr lvl="1"/>
            <a:r>
              <a:rPr lang="en-US" altLang="zh-CN" kern="0" dirty="0"/>
              <a:t>Compute turbines</a:t>
            </a:r>
          </a:p>
          <a:p>
            <a:pPr lvl="1"/>
            <a:r>
              <a:rPr lang="en-US" altLang="zh-CN" kern="0" dirty="0"/>
              <a:t>Solve Poisson equations</a:t>
            </a:r>
          </a:p>
          <a:p>
            <a:pPr lvl="1"/>
            <a:r>
              <a:rPr lang="en-US" altLang="zh-CN" kern="0" dirty="0"/>
              <a:t>Solve the transport equations</a:t>
            </a:r>
          </a:p>
          <a:p>
            <a:r>
              <a:rPr lang="en-US" altLang="zh-CN" kern="0" dirty="0"/>
              <a:t>FFT calculations do not take so much time (in that specific input)</a:t>
            </a:r>
          </a:p>
          <a:p>
            <a:pPr lvl="1"/>
            <a:r>
              <a:rPr lang="en-US" altLang="zh-CN" kern="0" dirty="0"/>
              <a:t>Which explains why the performance difference between FFT implementations are small.</a:t>
            </a:r>
          </a:p>
        </p:txBody>
      </p:sp>
      <p:pic>
        <p:nvPicPr>
          <p:cNvPr id="3" name="Picture 2">
            <a:extLst>
              <a:ext uri="{FF2B5EF4-FFF2-40B4-BE49-F238E27FC236}">
                <a16:creationId xmlns:a16="http://schemas.microsoft.com/office/drawing/2014/main" id="{D09CBDC3-FD5B-7561-EE00-0031BDD9F185}"/>
              </a:ext>
            </a:extLst>
          </p:cNvPr>
          <p:cNvPicPr>
            <a:picLocks noChangeAspect="1"/>
          </p:cNvPicPr>
          <p:nvPr/>
        </p:nvPicPr>
        <p:blipFill>
          <a:blip r:embed="rId4"/>
          <a:stretch>
            <a:fillRect/>
          </a:stretch>
        </p:blipFill>
        <p:spPr>
          <a:xfrm>
            <a:off x="601155" y="3286080"/>
            <a:ext cx="13183615" cy="1251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Xcompact3d</a:t>
            </a:r>
            <a:r>
              <a:rPr lang="en-US" altLang="zh-CN" dirty="0"/>
              <a:t>-Profiling</a:t>
            </a:r>
            <a:endParaRPr lang="zh-CN" altLang="en-US" dirty="0"/>
          </a:p>
        </p:txBody>
      </p:sp>
      <p:sp>
        <p:nvSpPr>
          <p:cNvPr id="3" name="内容占位符 2"/>
          <p:cNvSpPr>
            <a:spLocks noGrp="1"/>
          </p:cNvSpPr>
          <p:nvPr>
            <p:ph idx="1"/>
          </p:nvPr>
        </p:nvSpPr>
        <p:spPr>
          <a:xfrm>
            <a:off x="487680" y="1534295"/>
            <a:ext cx="13411200" cy="555762"/>
          </a:xfrm>
        </p:spPr>
        <p:txBody>
          <a:bodyPr/>
          <a:lstStyle/>
          <a:p>
            <a:r>
              <a:rPr lang="en-US" altLang="zh-CN" dirty="0"/>
              <a:t>Profiler: Arm Forge, Version 21.1</a:t>
            </a:r>
          </a:p>
          <a:p>
            <a:pPr marL="0" indent="0">
              <a:buNone/>
            </a:pPr>
            <a:endParaRPr lang="zh-CN" altLang="en-US" dirty="0"/>
          </a:p>
        </p:txBody>
      </p:sp>
      <p:pic>
        <p:nvPicPr>
          <p:cNvPr id="6" name="Picture 5">
            <a:extLst>
              <a:ext uri="{FF2B5EF4-FFF2-40B4-BE49-F238E27FC236}">
                <a16:creationId xmlns:a16="http://schemas.microsoft.com/office/drawing/2014/main" id="{EA077497-051F-1766-E2F1-CF0BE6B04A0A}"/>
              </a:ext>
            </a:extLst>
          </p:cNvPr>
          <p:cNvPicPr/>
          <p:nvPr/>
        </p:nvPicPr>
        <p:blipFill>
          <a:blip r:embed="rId2"/>
          <a:stretch/>
        </p:blipFill>
        <p:spPr>
          <a:xfrm>
            <a:off x="685799" y="2035080"/>
            <a:ext cx="13249533" cy="1251000"/>
          </a:xfrm>
          <a:prstGeom prst="rect">
            <a:avLst/>
          </a:prstGeom>
          <a:ln w="0">
            <a:noFill/>
          </a:ln>
        </p:spPr>
      </p:pic>
      <p:sp>
        <p:nvSpPr>
          <p:cNvPr id="7" name="Rectangle 6">
            <a:extLst>
              <a:ext uri="{FF2B5EF4-FFF2-40B4-BE49-F238E27FC236}">
                <a16:creationId xmlns:a16="http://schemas.microsoft.com/office/drawing/2014/main" id="{F29AA69D-33D4-C83B-0EA1-8F35F9FE8189}"/>
              </a:ext>
            </a:extLst>
          </p:cNvPr>
          <p:cNvSpPr/>
          <p:nvPr/>
        </p:nvSpPr>
        <p:spPr>
          <a:xfrm>
            <a:off x="685799" y="3557112"/>
            <a:ext cx="11975583" cy="60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dirty="0">
                <a:solidFill>
                  <a:srgbClr val="000000"/>
                </a:solidFill>
                <a:latin typeface="Arial"/>
                <a:ea typeface="DejaVu Sans"/>
              </a:rPr>
              <a:t>The main computation lays in acl_source.f90, and the hotspots are easy to observe, and we optimize them.</a:t>
            </a:r>
            <a:endParaRPr lang="en-US" sz="1800" b="0" strike="noStrike" spc="-1" dirty="0">
              <a:latin typeface="Arial"/>
            </a:endParaRPr>
          </a:p>
        </p:txBody>
      </p:sp>
      <p:pic>
        <p:nvPicPr>
          <p:cNvPr id="8" name="Picture 7">
            <a:extLst>
              <a:ext uri="{FF2B5EF4-FFF2-40B4-BE49-F238E27FC236}">
                <a16:creationId xmlns:a16="http://schemas.microsoft.com/office/drawing/2014/main" id="{E8B16219-43FE-3105-B7E7-A6F31A742FFC}"/>
              </a:ext>
            </a:extLst>
          </p:cNvPr>
          <p:cNvPicPr/>
          <p:nvPr/>
        </p:nvPicPr>
        <p:blipFill>
          <a:blip r:embed="rId3"/>
          <a:stretch/>
        </p:blipFill>
        <p:spPr>
          <a:xfrm>
            <a:off x="685799" y="4001445"/>
            <a:ext cx="4114080" cy="2601000"/>
          </a:xfrm>
          <a:prstGeom prst="rect">
            <a:avLst/>
          </a:prstGeom>
          <a:ln w="0">
            <a:noFill/>
          </a:ln>
        </p:spPr>
      </p:pic>
      <p:sp>
        <p:nvSpPr>
          <p:cNvPr id="10" name="Rectangle 9">
            <a:extLst>
              <a:ext uri="{FF2B5EF4-FFF2-40B4-BE49-F238E27FC236}">
                <a16:creationId xmlns:a16="http://schemas.microsoft.com/office/drawing/2014/main" id="{F03E26F4-DE90-DC31-4A65-9E4A84A1F1F4}"/>
              </a:ext>
            </a:extLst>
          </p:cNvPr>
          <p:cNvSpPr/>
          <p:nvPr/>
        </p:nvSpPr>
        <p:spPr>
          <a:xfrm>
            <a:off x="537183" y="6976221"/>
            <a:ext cx="1074348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1" strike="noStrike" spc="-1" dirty="0">
                <a:solidFill>
                  <a:srgbClr val="000000"/>
                </a:solidFill>
                <a:latin typeface="Arial"/>
                <a:ea typeface="DejaVu Sans"/>
              </a:rPr>
              <a:t>Further </a:t>
            </a:r>
            <a:r>
              <a:rPr lang="en-US" b="1" spc="-1" dirty="0">
                <a:solidFill>
                  <a:srgbClr val="000000"/>
                </a:solidFill>
                <a:latin typeface="Arial"/>
                <a:ea typeface="DejaVu Sans"/>
              </a:rPr>
              <a:t>optimizations</a:t>
            </a:r>
            <a:r>
              <a:rPr lang="en-US" sz="1800" b="1" strike="noStrike" spc="-1" dirty="0">
                <a:solidFill>
                  <a:srgbClr val="000000"/>
                </a:solidFill>
                <a:latin typeface="Arial"/>
                <a:ea typeface="DejaVu Sans"/>
              </a:rPr>
              <a:t> will be discussed in Code Challenge.</a:t>
            </a:r>
            <a:endParaRPr lang="en-US" sz="1800" b="0" strike="noStrike" spc="-1" dirty="0">
              <a:latin typeface="Arial"/>
            </a:endParaRPr>
          </a:p>
        </p:txBody>
      </p:sp>
      <p:pic>
        <p:nvPicPr>
          <p:cNvPr id="11" name="Picture 10">
            <a:extLst>
              <a:ext uri="{FF2B5EF4-FFF2-40B4-BE49-F238E27FC236}">
                <a16:creationId xmlns:a16="http://schemas.microsoft.com/office/drawing/2014/main" id="{EF542809-0126-0DCB-FC3B-1EC6560E7048}"/>
              </a:ext>
            </a:extLst>
          </p:cNvPr>
          <p:cNvPicPr/>
          <p:nvPr/>
        </p:nvPicPr>
        <p:blipFill>
          <a:blip r:embed="rId4"/>
          <a:stretch/>
        </p:blipFill>
        <p:spPr>
          <a:xfrm>
            <a:off x="6899103" y="4044780"/>
            <a:ext cx="4381560" cy="256896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245520" y="77040"/>
            <a:ext cx="12049920" cy="1004760"/>
          </a:xfrm>
          <a:prstGeom prst="rect">
            <a:avLst/>
          </a:prstGeom>
          <a:noFill/>
          <a:ln w="0">
            <a:noFill/>
          </a:ln>
        </p:spPr>
        <p:txBody>
          <a:bodyPr lIns="90000" tIns="45000" rIns="90000" bIns="45000" numCol="1" spcCol="0" anchor="ctr">
            <a:noAutofit/>
          </a:bodyPr>
          <a:lstStyle/>
          <a:p>
            <a:pPr>
              <a:lnSpc>
                <a:spcPct val="100000"/>
              </a:lnSpc>
              <a:buNone/>
            </a:pPr>
            <a:r>
              <a:rPr lang="en-US" sz="3200" b="1" strike="noStrike" spc="-1" dirty="0">
                <a:solidFill>
                  <a:srgbClr val="FFFFFF"/>
                </a:solidFill>
                <a:latin typeface="Arial"/>
              </a:rPr>
              <a:t>Xcompact3d – Parameter Tuning</a:t>
            </a:r>
            <a:endParaRPr lang="en-US" sz="3200" b="0" strike="noStrike" spc="-1" dirty="0">
              <a:latin typeface="Arial"/>
            </a:endParaRPr>
          </a:p>
        </p:txBody>
      </p:sp>
      <p:sp>
        <p:nvSpPr>
          <p:cNvPr id="48" name="PlaceHolder 2"/>
          <p:cNvSpPr>
            <a:spLocks noGrp="1"/>
          </p:cNvSpPr>
          <p:nvPr>
            <p:ph/>
          </p:nvPr>
        </p:nvSpPr>
        <p:spPr>
          <a:xfrm>
            <a:off x="313560" y="1534320"/>
            <a:ext cx="10201320" cy="522360"/>
          </a:xfrm>
          <a:prstGeom prst="rect">
            <a:avLst/>
          </a:prstGeom>
          <a:noFill/>
          <a:ln w="0">
            <a:noFill/>
          </a:ln>
        </p:spPr>
        <p:txBody>
          <a:bodyPr lIns="0" tIns="0" rIns="0" bIns="0" numCol="1" spcCol="0" anchor="t">
            <a:noAutofit/>
          </a:bodyPr>
          <a:lstStyle/>
          <a:p>
            <a:pPr marL="432000" indent="-324000">
              <a:lnSpc>
                <a:spcPct val="100000"/>
              </a:lnSpc>
              <a:spcBef>
                <a:spcPts val="1417"/>
              </a:spcBef>
              <a:buClr>
                <a:srgbClr val="000000"/>
              </a:buClr>
              <a:buSzPct val="45000"/>
              <a:buFont typeface="Wingdings" charset="2"/>
              <a:buChar char=""/>
            </a:pPr>
            <a:r>
              <a:rPr lang="en-US" sz="2400" b="1" strike="noStrike" spc="-1" dirty="0">
                <a:solidFill>
                  <a:srgbClr val="181C69"/>
                </a:solidFill>
                <a:latin typeface="Arial"/>
              </a:rPr>
              <a:t>In a single node with 64 cores(number of iterations are modified): </a:t>
            </a:r>
            <a:endParaRPr lang="en-US" sz="2400" b="0" strike="noStrike" spc="-1" dirty="0">
              <a:latin typeface="Arial"/>
            </a:endParaRPr>
          </a:p>
        </p:txBody>
      </p:sp>
      <p:graphicFrame>
        <p:nvGraphicFramePr>
          <p:cNvPr id="49" name="Table 48"/>
          <p:cNvGraphicFramePr/>
          <p:nvPr/>
        </p:nvGraphicFramePr>
        <p:xfrm>
          <a:off x="773640" y="2092680"/>
          <a:ext cx="5075640" cy="431964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pPr>
                        <a:lnSpc>
                          <a:spcPct val="100000"/>
                        </a:lnSpc>
                        <a:buNone/>
                      </a:pPr>
                      <a:r>
                        <a:rPr lang="en-US" sz="1800" b="0" strike="noStrike" spc="-1">
                          <a:latin typeface="Arial"/>
                        </a:rPr>
                        <a:t>p_row</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p_col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wall_time(s)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719640">
                <a:tc>
                  <a:txBody>
                    <a:bodyPr/>
                    <a:lstStyle/>
                    <a:p>
                      <a:pPr>
                        <a:lnSpc>
                          <a:spcPct val="100000"/>
                        </a:lnSpc>
                        <a:buNone/>
                      </a:pPr>
                      <a:r>
                        <a:rPr lang="en-US" sz="1800" b="0" strike="noStrike" spc="-1">
                          <a:latin typeface="Arial"/>
                        </a:rPr>
                        <a:t>32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570.364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719640">
                <a:tc>
                  <a:txBody>
                    <a:bodyPr/>
                    <a:lstStyle/>
                    <a:p>
                      <a:pPr>
                        <a:lnSpc>
                          <a:spcPct val="100000"/>
                        </a:lnSpc>
                        <a:buNone/>
                      </a:pPr>
                      <a:r>
                        <a:rPr lang="en-US" sz="1800" b="0" strike="noStrike" spc="-1">
                          <a:latin typeface="Arial"/>
                        </a:rPr>
                        <a:t>16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a:latin typeface="Arial"/>
                        </a:rPr>
                        <a:t>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a:latin typeface="Arial"/>
                        </a:rPr>
                        <a:t>543.307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719640">
                <a:tc>
                  <a:txBody>
                    <a:bodyPr/>
                    <a:lstStyle/>
                    <a:p>
                      <a:pPr>
                        <a:lnSpc>
                          <a:spcPct val="100000"/>
                        </a:lnSpc>
                        <a:buNone/>
                      </a:pPr>
                      <a:r>
                        <a:rPr lang="en-US" sz="1800" b="0" strike="noStrike" spc="-1">
                          <a:latin typeface="Arial"/>
                        </a:rPr>
                        <a:t>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542.956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719640">
                <a:tc>
                  <a:txBody>
                    <a:bodyPr/>
                    <a:lstStyle/>
                    <a:p>
                      <a:pPr>
                        <a:lnSpc>
                          <a:spcPct val="100000"/>
                        </a:lnSpc>
                        <a:buNone/>
                      </a:pPr>
                      <a:r>
                        <a:rPr lang="en-US" sz="1800" b="0" strike="noStrike" spc="-1">
                          <a:latin typeface="Arial"/>
                        </a:rPr>
                        <a:t>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a:latin typeface="Arial"/>
                        </a:rPr>
                        <a:t>16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a:latin typeface="Arial"/>
                        </a:rPr>
                        <a:t>557.207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721440">
                <a:tc>
                  <a:txBody>
                    <a:bodyPr/>
                    <a:lstStyle/>
                    <a:p>
                      <a:pPr>
                        <a:lnSpc>
                          <a:spcPct val="100000"/>
                        </a:lnSpc>
                        <a:buNone/>
                      </a:pPr>
                      <a:r>
                        <a:rPr lang="en-US" sz="1800" b="0" strike="noStrike" spc="-1">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32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579.065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
        <p:nvSpPr>
          <p:cNvPr id="50" name="Straight Connector 49"/>
          <p:cNvSpPr/>
          <p:nvPr/>
        </p:nvSpPr>
        <p:spPr>
          <a:xfrm flipH="1">
            <a:off x="6172200" y="3429000"/>
            <a:ext cx="914400" cy="457200"/>
          </a:xfrm>
          <a:prstGeom prst="line">
            <a:avLst/>
          </a:prstGeom>
          <a:ln w="0" cap="sq">
            <a:solidFill>
              <a:srgbClr val="3465A4"/>
            </a:solidFill>
            <a:tailEnd type="triangle" w="med" len="med"/>
          </a:ln>
        </p:spPr>
        <p:style>
          <a:lnRef idx="0">
            <a:scrgbClr r="0" g="0" b="0"/>
          </a:lnRef>
          <a:fillRef idx="0">
            <a:scrgbClr r="0" g="0" b="0"/>
          </a:fillRef>
          <a:effectRef idx="0">
            <a:scrgbClr r="0" g="0" b="0"/>
          </a:effectRef>
          <a:fontRef idx="minor"/>
        </p:style>
      </p:sp>
      <p:sp>
        <p:nvSpPr>
          <p:cNvPr id="51" name="Straight Connector 50"/>
          <p:cNvSpPr/>
          <p:nvPr/>
        </p:nvSpPr>
        <p:spPr>
          <a:xfrm flipH="1">
            <a:off x="6172200" y="3657600"/>
            <a:ext cx="914400" cy="9144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2" name="Rectangle 51"/>
          <p:cNvSpPr/>
          <p:nvPr/>
        </p:nvSpPr>
        <p:spPr>
          <a:xfrm>
            <a:off x="7086600" y="3200400"/>
            <a:ext cx="3656880" cy="60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The wall_time is quite similar, and so do the MPI proportion.</a:t>
            </a:r>
            <a:endParaRPr lang="en-US" sz="1800" b="0" strike="noStrike" spc="-1">
              <a:latin typeface="Arial"/>
            </a:endParaRPr>
          </a:p>
        </p:txBody>
      </p:sp>
      <p:pic>
        <p:nvPicPr>
          <p:cNvPr id="53" name="Picture 52"/>
          <p:cNvPicPr/>
          <p:nvPr/>
        </p:nvPicPr>
        <p:blipFill>
          <a:blip r:embed="rId2"/>
          <a:stretch/>
        </p:blipFill>
        <p:spPr>
          <a:xfrm>
            <a:off x="7117200" y="4503960"/>
            <a:ext cx="3169080" cy="1896120"/>
          </a:xfrm>
          <a:prstGeom prst="rect">
            <a:avLst/>
          </a:prstGeom>
          <a:ln w="0">
            <a:noFill/>
          </a:ln>
        </p:spPr>
      </p:pic>
      <p:pic>
        <p:nvPicPr>
          <p:cNvPr id="54" name="Picture 53"/>
          <p:cNvPicPr/>
          <p:nvPr/>
        </p:nvPicPr>
        <p:blipFill>
          <a:blip r:embed="rId3"/>
          <a:stretch/>
        </p:blipFill>
        <p:spPr>
          <a:xfrm>
            <a:off x="10911960" y="4450320"/>
            <a:ext cx="3260520" cy="1949760"/>
          </a:xfrm>
          <a:prstGeom prst="rect">
            <a:avLst/>
          </a:prstGeom>
          <a:ln w="0">
            <a:noFill/>
          </a:ln>
        </p:spPr>
      </p:pic>
      <p:sp>
        <p:nvSpPr>
          <p:cNvPr id="55" name="Rectangle 54"/>
          <p:cNvSpPr/>
          <p:nvPr/>
        </p:nvSpPr>
        <p:spPr>
          <a:xfrm>
            <a:off x="8229600" y="4114800"/>
            <a:ext cx="159948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16x4</a:t>
            </a:r>
            <a:endParaRPr lang="en-US" sz="1800" b="0" strike="noStrike" spc="-1">
              <a:latin typeface="Arial"/>
            </a:endParaRPr>
          </a:p>
        </p:txBody>
      </p:sp>
      <p:sp>
        <p:nvSpPr>
          <p:cNvPr id="56" name="Rectangle 55"/>
          <p:cNvSpPr/>
          <p:nvPr/>
        </p:nvSpPr>
        <p:spPr>
          <a:xfrm>
            <a:off x="12344400" y="4104000"/>
            <a:ext cx="159948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8x8</a:t>
            </a:r>
            <a:endParaRPr lang="en-US" sz="1800" b="0" strike="noStrike" spc="-1">
              <a:latin typeface="Arial"/>
            </a:endParaRPr>
          </a:p>
        </p:txBody>
      </p:sp>
      <p:sp>
        <p:nvSpPr>
          <p:cNvPr id="57" name="Rectangle 56"/>
          <p:cNvSpPr/>
          <p:nvPr/>
        </p:nvSpPr>
        <p:spPr>
          <a:xfrm>
            <a:off x="685800" y="6629400"/>
            <a:ext cx="5485680" cy="85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On the two machines, we breakdown </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512 = 64 * 8</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160 = 0 * 0 (some issues occurred)</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6250" advTm="5000"/>
    </mc:Choice>
    <mc:Fallback xmlns="" xmlns:p15="http://schemas.microsoft.com/office/powerpoint/2012/main">
      <p:transition spd="slow"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245520" y="77040"/>
            <a:ext cx="12049920" cy="1004760"/>
          </a:xfrm>
          <a:prstGeom prst="rect">
            <a:avLst/>
          </a:prstGeom>
          <a:noFill/>
          <a:ln w="0">
            <a:noFill/>
          </a:ln>
        </p:spPr>
        <p:txBody>
          <a:bodyPr lIns="90000" tIns="45000" rIns="90000" bIns="45000" numCol="1" spcCol="0" anchor="ctr">
            <a:noAutofit/>
          </a:bodyPr>
          <a:lstStyle/>
          <a:p>
            <a:pPr>
              <a:lnSpc>
                <a:spcPct val="100000"/>
              </a:lnSpc>
              <a:buNone/>
            </a:pPr>
            <a:r>
              <a:rPr lang="en-US" sz="3200" b="1" strike="noStrike" spc="-1">
                <a:solidFill>
                  <a:srgbClr val="FFFFFF"/>
                </a:solidFill>
                <a:latin typeface="Arial"/>
              </a:rPr>
              <a:t>Xcompact3d – Result Overview</a:t>
            </a:r>
            <a:endParaRPr lang="en-US" sz="3200" b="0" strike="noStrike" spc="-1">
              <a:latin typeface="Arial"/>
            </a:endParaRPr>
          </a:p>
        </p:txBody>
      </p:sp>
      <p:pic>
        <p:nvPicPr>
          <p:cNvPr id="69" name="Picture 68"/>
          <p:cNvPicPr/>
          <p:nvPr/>
        </p:nvPicPr>
        <p:blipFill>
          <a:blip r:embed="rId2"/>
          <a:stretch/>
        </p:blipFill>
        <p:spPr>
          <a:xfrm>
            <a:off x="632880" y="2134080"/>
            <a:ext cx="2795400" cy="1980000"/>
          </a:xfrm>
          <a:prstGeom prst="rect">
            <a:avLst/>
          </a:prstGeom>
          <a:ln w="0">
            <a:noFill/>
          </a:ln>
        </p:spPr>
      </p:pic>
      <p:pic>
        <p:nvPicPr>
          <p:cNvPr id="70" name="Picture 69"/>
          <p:cNvPicPr/>
          <p:nvPr/>
        </p:nvPicPr>
        <p:blipFill>
          <a:blip r:embed="rId3"/>
          <a:stretch/>
        </p:blipFill>
        <p:spPr>
          <a:xfrm>
            <a:off x="4061880" y="2134080"/>
            <a:ext cx="2795400" cy="1980000"/>
          </a:xfrm>
          <a:prstGeom prst="rect">
            <a:avLst/>
          </a:prstGeom>
          <a:ln w="0">
            <a:noFill/>
          </a:ln>
        </p:spPr>
      </p:pic>
      <p:sp>
        <p:nvSpPr>
          <p:cNvPr id="71" name="Rectangle 70"/>
          <p:cNvSpPr/>
          <p:nvPr/>
        </p:nvSpPr>
        <p:spPr>
          <a:xfrm>
            <a:off x="1143000" y="1939680"/>
            <a:ext cx="274248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niagara</a:t>
            </a:r>
            <a:endParaRPr lang="en-US" sz="1800" b="0" strike="noStrike" spc="-1">
              <a:latin typeface="Arial"/>
            </a:endParaRPr>
          </a:p>
        </p:txBody>
      </p:sp>
      <p:sp>
        <p:nvSpPr>
          <p:cNvPr id="72" name="Rectangle 71"/>
          <p:cNvSpPr/>
          <p:nvPr/>
        </p:nvSpPr>
        <p:spPr>
          <a:xfrm>
            <a:off x="4572000" y="1939680"/>
            <a:ext cx="251388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bridges2</a:t>
            </a:r>
            <a:endParaRPr lang="en-US" sz="1800" b="0" strike="noStrike" spc="-1">
              <a:latin typeface="Arial"/>
            </a:endParaRPr>
          </a:p>
        </p:txBody>
      </p:sp>
      <p:sp>
        <p:nvSpPr>
          <p:cNvPr id="73" name="Content Placeholder 2"/>
          <p:cNvSpPr/>
          <p:nvPr/>
        </p:nvSpPr>
        <p:spPr>
          <a:xfrm>
            <a:off x="228600" y="4114800"/>
            <a:ext cx="14193720" cy="522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marL="432000" indent="-324000">
              <a:lnSpc>
                <a:spcPct val="100000"/>
              </a:lnSpc>
              <a:spcBef>
                <a:spcPts val="1417"/>
              </a:spcBef>
              <a:buClr>
                <a:srgbClr val="000000"/>
              </a:buClr>
              <a:buSzPct val="45000"/>
              <a:buFont typeface="Wingdings" charset="2"/>
              <a:buChar char=""/>
            </a:pPr>
            <a:r>
              <a:rPr lang="en-US" sz="3200" b="1" strike="noStrike" spc="-1" dirty="0">
                <a:solidFill>
                  <a:srgbClr val="181C69"/>
                </a:solidFill>
                <a:latin typeface="Arial"/>
                <a:ea typeface="DejaVu Sans"/>
              </a:rPr>
              <a:t>Performance</a:t>
            </a:r>
            <a:endParaRPr lang="en-US" sz="3200" b="0" strike="noStrike" spc="-1" dirty="0">
              <a:latin typeface="Arial"/>
            </a:endParaRPr>
          </a:p>
        </p:txBody>
      </p:sp>
      <p:graphicFrame>
        <p:nvGraphicFramePr>
          <p:cNvPr id="74" name="Table 73"/>
          <p:cNvGraphicFramePr/>
          <p:nvPr>
            <p:extLst>
              <p:ext uri="{D42A27DB-BD31-4B8C-83A1-F6EECF244321}">
                <p14:modId xmlns:p14="http://schemas.microsoft.com/office/powerpoint/2010/main" val="536184775"/>
              </p:ext>
            </p:extLst>
          </p:nvPr>
        </p:nvGraphicFramePr>
        <p:xfrm>
          <a:off x="5617028" y="4081401"/>
          <a:ext cx="8919592" cy="3408912"/>
        </p:xfrm>
        <a:graphic>
          <a:graphicData uri="http://schemas.openxmlformats.org/drawingml/2006/table">
            <a:tbl>
              <a:tblPr/>
              <a:tblGrid>
                <a:gridCol w="2520331">
                  <a:extLst>
                    <a:ext uri="{9D8B030D-6E8A-4147-A177-3AD203B41FA5}">
                      <a16:colId xmlns:a16="http://schemas.microsoft.com/office/drawing/2014/main" val="20000"/>
                    </a:ext>
                  </a:extLst>
                </a:gridCol>
                <a:gridCol w="3425221">
                  <a:extLst>
                    <a:ext uri="{9D8B030D-6E8A-4147-A177-3AD203B41FA5}">
                      <a16:colId xmlns:a16="http://schemas.microsoft.com/office/drawing/2014/main" val="20001"/>
                    </a:ext>
                  </a:extLst>
                </a:gridCol>
                <a:gridCol w="2974040">
                  <a:extLst>
                    <a:ext uri="{9D8B030D-6E8A-4147-A177-3AD203B41FA5}">
                      <a16:colId xmlns:a16="http://schemas.microsoft.com/office/drawing/2014/main" val="20002"/>
                    </a:ext>
                  </a:extLst>
                </a:gridCol>
              </a:tblGrid>
              <a:tr h="719640">
                <a:tc>
                  <a:txBody>
                    <a:bodyPr/>
                    <a:lstStyle/>
                    <a:p>
                      <a:endParaRPr lang="en-CN"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dirty="0">
                          <a:latin typeface="Arial"/>
                        </a:rPr>
                        <a:t>Niagara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Bridges2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719640">
                <a:tc>
                  <a:txBody>
                    <a:bodyPr/>
                    <a:lstStyle/>
                    <a:p>
                      <a:pPr>
                        <a:lnSpc>
                          <a:spcPct val="100000"/>
                        </a:lnSpc>
                        <a:buNone/>
                      </a:pPr>
                      <a:r>
                        <a:rPr lang="en-US" sz="1800" b="0" strike="noStrike" spc="-1" dirty="0">
                          <a:latin typeface="Arial"/>
                        </a:rPr>
                        <a:t>nodes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dirty="0">
                          <a:latin typeface="Arial"/>
                        </a:rPr>
                        <a:t>4 (40 processes per node)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dirty="0">
                          <a:latin typeface="+mn-lt"/>
                        </a:rPr>
                        <a:t>4(128 processes per node)</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719640">
                <a:tc>
                  <a:txBody>
                    <a:bodyPr/>
                    <a:lstStyle/>
                    <a:p>
                      <a:pPr>
                        <a:lnSpc>
                          <a:spcPct val="100000"/>
                        </a:lnSpc>
                        <a:buNone/>
                      </a:pPr>
                      <a:r>
                        <a:rPr lang="en-US" sz="1800" b="0" strike="noStrike" spc="-1">
                          <a:latin typeface="Arial"/>
                        </a:rPr>
                        <a:t>wall_time(min)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a:latin typeface="Arial"/>
                        </a:rPr>
                        <a:t>21.40334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dirty="0">
                          <a:latin typeface="Arial"/>
                        </a:rPr>
                        <a:t>22.20858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719640">
                <a:tc>
                  <a:txBody>
                    <a:bodyPr/>
                    <a:lstStyle/>
                    <a:p>
                      <a:pPr>
                        <a:lnSpc>
                          <a:spcPct val="100000"/>
                        </a:lnSpc>
                        <a:buNone/>
                      </a:pPr>
                      <a:r>
                        <a:rPr lang="en-US" sz="1800" b="0" strike="noStrike" spc="-1">
                          <a:latin typeface="Arial"/>
                        </a:rPr>
                        <a:t>Average time step(s)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0.5136803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0.533005893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38400">
                <a:tc>
                  <a:txBody>
                    <a:bodyPr/>
                    <a:lstStyle/>
                    <a:p>
                      <a:endParaRPr lang="en-CN"/>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CN"/>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CN" dirty="0"/>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p:sp>
        <p:nvSpPr>
          <p:cNvPr id="75" name="Content Placeholder 3"/>
          <p:cNvSpPr/>
          <p:nvPr/>
        </p:nvSpPr>
        <p:spPr>
          <a:xfrm>
            <a:off x="313920" y="1534680"/>
            <a:ext cx="14193720" cy="522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marL="432000" indent="-324000">
              <a:lnSpc>
                <a:spcPct val="100000"/>
              </a:lnSpc>
              <a:spcBef>
                <a:spcPts val="1417"/>
              </a:spcBef>
              <a:buClr>
                <a:srgbClr val="000000"/>
              </a:buClr>
              <a:buSzPct val="45000"/>
              <a:buFont typeface="Wingdings" charset="2"/>
              <a:buChar char=""/>
            </a:pPr>
            <a:r>
              <a:rPr lang="en-US" sz="3200" b="1" strike="noStrike" spc="-1" dirty="0">
                <a:solidFill>
                  <a:srgbClr val="181C69"/>
                </a:solidFill>
                <a:latin typeface="Arial"/>
                <a:ea typeface="DejaVu Sans"/>
              </a:rPr>
              <a:t>Profile</a:t>
            </a:r>
            <a:endParaRPr lang="en-US" sz="3200" b="0" strike="noStrike" spc="-1" dirty="0">
              <a:latin typeface="Arial"/>
            </a:endParaRPr>
          </a:p>
        </p:txBody>
      </p:sp>
      <p:sp>
        <p:nvSpPr>
          <p:cNvPr id="77" name="Rectangle 76"/>
          <p:cNvSpPr/>
          <p:nvPr/>
        </p:nvSpPr>
        <p:spPr>
          <a:xfrm>
            <a:off x="398520" y="4950617"/>
            <a:ext cx="5659380" cy="24424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400" spc="-1" dirty="0">
                <a:solidFill>
                  <a:srgbClr val="000000"/>
                </a:solidFill>
                <a:latin typeface="LXGW WenKai Mono"/>
                <a:ea typeface="DejaVu Sans"/>
              </a:rPr>
              <a:t>C</a:t>
            </a:r>
            <a:r>
              <a:rPr lang="en-US" sz="2400" b="0" strike="noStrike" spc="-1" dirty="0">
                <a:solidFill>
                  <a:srgbClr val="000000"/>
                </a:solidFill>
                <a:latin typeface="LXGW WenKai Mono"/>
                <a:ea typeface="DejaVu Sans"/>
              </a:rPr>
              <a:t>onsidering the significant different core usage between Niagara and Bridges2, the performance on bridges2 is not ideal.</a:t>
            </a:r>
            <a:endParaRPr lang="en-US" sz="2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6250" advTm="5000"/>
    </mc:Choice>
    <mc:Fallback xmlns="" xmlns:p15="http://schemas.microsoft.com/office/powerpoint/2012/main">
      <p:transition spd="slow"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245520" y="77040"/>
            <a:ext cx="12049920" cy="1004760"/>
          </a:xfrm>
          <a:prstGeom prst="rect">
            <a:avLst/>
          </a:prstGeom>
          <a:noFill/>
          <a:ln w="0">
            <a:noFill/>
          </a:ln>
        </p:spPr>
        <p:txBody>
          <a:bodyPr lIns="90000" tIns="45000" rIns="90000" bIns="45000" numCol="1" spcCol="0" anchor="ctr">
            <a:noAutofit/>
          </a:bodyPr>
          <a:lstStyle/>
          <a:p>
            <a:pPr>
              <a:lnSpc>
                <a:spcPct val="100000"/>
              </a:lnSpc>
              <a:buNone/>
            </a:pPr>
            <a:r>
              <a:rPr lang="en-US" sz="3200" b="1" strike="noStrike" spc="-1">
                <a:solidFill>
                  <a:srgbClr val="FFFFFF"/>
                </a:solidFill>
                <a:latin typeface="Arial"/>
              </a:rPr>
              <a:t>Xcompact3d – Result Overview</a:t>
            </a:r>
            <a:endParaRPr lang="en-US" sz="3200" b="0" strike="noStrike" spc="-1">
              <a:latin typeface="Arial"/>
            </a:endParaRPr>
          </a:p>
        </p:txBody>
      </p:sp>
      <p:sp>
        <p:nvSpPr>
          <p:cNvPr id="78" name="Content Placeholder 5"/>
          <p:cNvSpPr/>
          <p:nvPr/>
        </p:nvSpPr>
        <p:spPr>
          <a:xfrm>
            <a:off x="436680" y="1420586"/>
            <a:ext cx="14193720" cy="52236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t">
            <a:noAutofit/>
          </a:bodyPr>
          <a:lstStyle/>
          <a:p>
            <a:pPr marL="432000" indent="-324000">
              <a:lnSpc>
                <a:spcPct val="100000"/>
              </a:lnSpc>
              <a:spcBef>
                <a:spcPts val="1417"/>
              </a:spcBef>
              <a:buClr>
                <a:srgbClr val="000000"/>
              </a:buClr>
              <a:buSzPct val="45000"/>
              <a:buFont typeface="Wingdings" charset="2"/>
              <a:buChar char=""/>
            </a:pPr>
            <a:r>
              <a:rPr lang="en-US" sz="3200" b="1" strike="noStrike" spc="-1" dirty="0">
                <a:solidFill>
                  <a:srgbClr val="181C69"/>
                </a:solidFill>
                <a:latin typeface="Arial"/>
                <a:ea typeface="DejaVu Sans"/>
              </a:rPr>
              <a:t>Visualization</a:t>
            </a:r>
            <a:endParaRPr lang="en-US" sz="3200" b="0" strike="noStrike" spc="-1" dirty="0">
              <a:latin typeface="Arial"/>
            </a:endParaRPr>
          </a:p>
        </p:txBody>
      </p:sp>
      <p:pic>
        <p:nvPicPr>
          <p:cNvPr id="80" name="Picture 79"/>
          <p:cNvPicPr/>
          <p:nvPr/>
        </p:nvPicPr>
        <p:blipFill>
          <a:blip r:embed="rId2"/>
          <a:stretch/>
        </p:blipFill>
        <p:spPr>
          <a:xfrm>
            <a:off x="688166" y="1942946"/>
            <a:ext cx="4275000" cy="2742480"/>
          </a:xfrm>
          <a:prstGeom prst="rect">
            <a:avLst/>
          </a:prstGeom>
          <a:ln w="0">
            <a:noFill/>
          </a:ln>
        </p:spPr>
      </p:pic>
      <p:pic>
        <p:nvPicPr>
          <p:cNvPr id="81" name="Picture 80"/>
          <p:cNvPicPr/>
          <p:nvPr/>
        </p:nvPicPr>
        <p:blipFill>
          <a:blip r:embed="rId3"/>
          <a:stretch/>
        </p:blipFill>
        <p:spPr>
          <a:xfrm>
            <a:off x="688526" y="4848506"/>
            <a:ext cx="4274640" cy="2742480"/>
          </a:xfrm>
          <a:prstGeom prst="rect">
            <a:avLst/>
          </a:prstGeom>
          <a:ln w="0">
            <a:noFill/>
          </a:ln>
        </p:spPr>
      </p:pic>
      <p:pic>
        <p:nvPicPr>
          <p:cNvPr id="3" name="Picture 2" descr="Chart, line chart&#10;&#10;Description automatically generated">
            <a:extLst>
              <a:ext uri="{FF2B5EF4-FFF2-40B4-BE49-F238E27FC236}">
                <a16:creationId xmlns:a16="http://schemas.microsoft.com/office/drawing/2014/main" id="{197B4820-4715-ECBE-63FD-81FE5BB3C9E9}"/>
              </a:ext>
            </a:extLst>
          </p:cNvPr>
          <p:cNvPicPr>
            <a:picLocks noChangeAspect="1"/>
          </p:cNvPicPr>
          <p:nvPr/>
        </p:nvPicPr>
        <p:blipFill>
          <a:blip r:embed="rId4"/>
          <a:stretch>
            <a:fillRect/>
          </a:stretch>
        </p:blipFill>
        <p:spPr>
          <a:xfrm>
            <a:off x="5224783" y="2467256"/>
            <a:ext cx="9144000" cy="4762500"/>
          </a:xfrm>
          <a:prstGeom prst="rect">
            <a:avLst/>
          </a:prstGeom>
        </p:spPr>
      </p:pic>
    </p:spTree>
    <p:extLst>
      <p:ext uri="{BB962C8B-B14F-4D97-AF65-F5344CB8AC3E}">
        <p14:creationId xmlns:p14="http://schemas.microsoft.com/office/powerpoint/2010/main" val="530983099"/>
      </p:ext>
    </p:extLst>
  </p:cSld>
  <p:clrMapOvr>
    <a:masterClrMapping/>
  </p:clrMapOvr>
  <mc:AlternateContent xmlns:mc="http://schemas.openxmlformats.org/markup-compatibility/2006" xmlns:p14="http://schemas.microsoft.com/office/powerpoint/2010/main">
    <mc:Choice Requires="p14">
      <p:transition spd="slow" p14:dur="6250" advTm="5000"/>
    </mc:Choice>
    <mc:Fallback xmlns="" xmlns:p15="http://schemas.microsoft.com/office/powerpoint/2012/main">
      <p:transition spd="slow"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Jiajun Cheng (Optimizing &amp; profiling), Zike Xu (Deploying &amp; Compili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t>Jiajun Cheng (Optimizing &amp; profiling), Zike Xu (Deploying &amp; Compiling)</a:t>
            </a:r>
          </a:p>
        </p:txBody>
      </p:sp>
      <p:sp>
        <p:nvSpPr>
          <p:cNvPr id="152" name="Code Challenge for ISC22"/>
          <p:cNvSpPr txBox="1">
            <a:spLocks noGrp="1"/>
          </p:cNvSpPr>
          <p:nvPr>
            <p:ph type="ctrTitle"/>
          </p:nvPr>
        </p:nvSpPr>
        <p:spPr>
          <a:prstGeom prst="rect">
            <a:avLst/>
          </a:prstGeom>
        </p:spPr>
        <p:txBody>
          <a:bodyPr/>
          <a:lstStyle/>
          <a:p>
            <a:r>
              <a:rPr sz="6600" dirty="0">
                <a:solidFill>
                  <a:schemeClr val="tx2"/>
                </a:solidFill>
                <a:latin typeface="+mn-lt"/>
                <a:ea typeface="+mn-ea"/>
                <a:cs typeface="+mn-cs"/>
              </a:rPr>
              <a:t>Code Challenge for ISC22</a:t>
            </a:r>
          </a:p>
        </p:txBody>
      </p:sp>
      <p:sp>
        <p:nvSpPr>
          <p:cNvPr id="153" name="How do we improve the performance of Incompact3d"/>
          <p:cNvSpPr txBox="1">
            <a:spLocks noGrp="1"/>
          </p:cNvSpPr>
          <p:nvPr>
            <p:ph type="subTitle" sz="quarter" idx="1"/>
          </p:nvPr>
        </p:nvSpPr>
        <p:spPr>
          <a:prstGeom prst="rect">
            <a:avLst/>
          </a:prstGeom>
        </p:spPr>
        <p:txBody>
          <a:bodyPr/>
          <a:lstStyle/>
          <a:p>
            <a:r>
              <a:rPr dirty="0"/>
              <a:t>How do we improve the performance of Incompact3d</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ode optimization"/>
          <p:cNvSpPr txBox="1">
            <a:spLocks noGrp="1"/>
          </p:cNvSpPr>
          <p:nvPr>
            <p:ph type="title"/>
          </p:nvPr>
        </p:nvSpPr>
        <p:spPr>
          <a:xfrm>
            <a:off x="723900" y="258063"/>
            <a:ext cx="7685314" cy="861060"/>
          </a:xfrm>
          <a:prstGeom prst="rect">
            <a:avLst/>
          </a:prstGeom>
        </p:spPr>
        <p:txBody>
          <a:bodyPr/>
          <a:lstStyle/>
          <a:p>
            <a:r>
              <a:rPr sz="5400" dirty="0"/>
              <a:t>Code optimization</a:t>
            </a:r>
          </a:p>
        </p:txBody>
      </p:sp>
      <p:sp>
        <p:nvSpPr>
          <p:cNvPr id="156" name="Make it non-blocki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Make it non-blocking</a:t>
            </a:r>
          </a:p>
        </p:txBody>
      </p:sp>
      <p:sp>
        <p:nvSpPr>
          <p:cNvPr id="157" name="By supplanting the blocking MPI calls to non-blocking MPI calls, we can do multiple AllReduce in parallel.…"/>
          <p:cNvSpPr txBox="1">
            <a:spLocks noGrp="1"/>
          </p:cNvSpPr>
          <p:nvPr>
            <p:ph type="body" sz="half" idx="1"/>
          </p:nvPr>
        </p:nvSpPr>
        <p:spPr>
          <a:prstGeom prst="rect">
            <a:avLst/>
          </a:prstGeom>
        </p:spPr>
        <p:txBody>
          <a:bodyPr/>
          <a:lstStyle/>
          <a:p>
            <a:r>
              <a:rPr dirty="0"/>
              <a:t>By supplanting the blocking MPI calls to non-blocking MPI calls, we can do multiple </a:t>
            </a:r>
            <a:r>
              <a:rPr dirty="0" err="1"/>
              <a:t>AllReduce</a:t>
            </a:r>
            <a:r>
              <a:rPr dirty="0"/>
              <a:t> in parallel.</a:t>
            </a:r>
          </a:p>
          <a:p>
            <a:r>
              <a:rPr dirty="0"/>
              <a:t>Non-blocking MPI calls enable Mvapich2-DPU to offload data to DPU.</a:t>
            </a:r>
          </a:p>
          <a:p>
            <a:r>
              <a:rPr dirty="0"/>
              <a:t>If there are heavy computations, between the </a:t>
            </a:r>
            <a:r>
              <a:rPr dirty="0" err="1"/>
              <a:t>IAllReduce</a:t>
            </a:r>
            <a:r>
              <a:rPr dirty="0"/>
              <a:t> and Wait, we can save a lot of time.</a:t>
            </a:r>
          </a:p>
        </p:txBody>
      </p:sp>
      <p:pic>
        <p:nvPicPr>
          <p:cNvPr id="158" name="Image" descr="Image"/>
          <p:cNvPicPr>
            <a:picLocks noChangeAspect="1"/>
          </p:cNvPicPr>
          <p:nvPr/>
        </p:nvPicPr>
        <p:blipFill>
          <a:blip r:embed="rId2"/>
          <a:stretch>
            <a:fillRect/>
          </a:stretch>
        </p:blipFill>
        <p:spPr>
          <a:xfrm>
            <a:off x="7102404" y="1329251"/>
            <a:ext cx="7304347" cy="3060663"/>
          </a:xfrm>
          <a:prstGeom prst="rect">
            <a:avLst/>
          </a:prstGeom>
          <a:ln w="12700">
            <a:miter lim="400000"/>
          </a:ln>
        </p:spPr>
      </p:pic>
      <p:pic>
        <p:nvPicPr>
          <p:cNvPr id="159" name="Image" descr="Image"/>
          <p:cNvPicPr>
            <a:picLocks noChangeAspect="1"/>
          </p:cNvPicPr>
          <p:nvPr/>
        </p:nvPicPr>
        <p:blipFill>
          <a:blip r:embed="rId3"/>
          <a:stretch>
            <a:fillRect/>
          </a:stretch>
        </p:blipFill>
        <p:spPr>
          <a:xfrm>
            <a:off x="7102404" y="4560581"/>
            <a:ext cx="7298785" cy="2927167"/>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Make it non-blocki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Make it non-blocking</a:t>
            </a:r>
          </a:p>
        </p:txBody>
      </p:sp>
      <p:sp>
        <p:nvSpPr>
          <p:cNvPr id="163" name="By supplanting the blocking MPI calls to non-blocking MPI calls, we can do multiple AllReduce in parallel.…"/>
          <p:cNvSpPr txBox="1">
            <a:spLocks noGrp="1"/>
          </p:cNvSpPr>
          <p:nvPr>
            <p:ph type="body" sz="half" idx="1"/>
          </p:nvPr>
        </p:nvSpPr>
        <p:spPr>
          <a:prstGeom prst="rect">
            <a:avLst/>
          </a:prstGeom>
        </p:spPr>
        <p:txBody>
          <a:bodyPr/>
          <a:lstStyle/>
          <a:p>
            <a:pPr marL="354787" indent="-354787" defTabSz="1419113">
              <a:spcBef>
                <a:spcPts val="2580"/>
              </a:spcBef>
              <a:defRPr sz="4656"/>
            </a:pPr>
            <a:r>
              <a:rPr sz="2350" dirty="0"/>
              <a:t>By supplanting the blocking MPI calls to non-blocking MPI calls, we can do multiple </a:t>
            </a:r>
            <a:r>
              <a:rPr sz="2350" dirty="0" err="1"/>
              <a:t>AllReduce</a:t>
            </a:r>
            <a:r>
              <a:rPr sz="2350" dirty="0"/>
              <a:t> in parallel.</a:t>
            </a:r>
          </a:p>
          <a:p>
            <a:pPr marL="354787" indent="-354787" defTabSz="1419113">
              <a:spcBef>
                <a:spcPts val="2580"/>
              </a:spcBef>
              <a:defRPr sz="4656"/>
            </a:pPr>
            <a:r>
              <a:rPr sz="2350" dirty="0"/>
              <a:t>Non-blocking MPI calls enable Mvapich2-DPU to offload data to DPU.</a:t>
            </a:r>
          </a:p>
          <a:p>
            <a:pPr marL="354787" indent="-354787" defTabSz="1419113">
              <a:spcBef>
                <a:spcPts val="2580"/>
              </a:spcBef>
              <a:defRPr sz="4656"/>
            </a:pPr>
            <a:r>
              <a:rPr sz="2350" dirty="0"/>
              <a:t>This is an example that there are computations between </a:t>
            </a:r>
            <a:r>
              <a:rPr sz="2350" dirty="0" err="1"/>
              <a:t>transpose_start</a:t>
            </a:r>
            <a:r>
              <a:rPr sz="2350" dirty="0"/>
              <a:t> and </a:t>
            </a:r>
            <a:r>
              <a:rPr sz="2350" dirty="0" err="1"/>
              <a:t>transpose_wait</a:t>
            </a:r>
            <a:r>
              <a:rPr sz="2350" dirty="0"/>
              <a:t>. </a:t>
            </a:r>
          </a:p>
        </p:txBody>
      </p:sp>
      <p:pic>
        <p:nvPicPr>
          <p:cNvPr id="164" name="Image" descr="Image"/>
          <p:cNvPicPr>
            <a:picLocks noChangeAspect="1"/>
          </p:cNvPicPr>
          <p:nvPr/>
        </p:nvPicPr>
        <p:blipFill>
          <a:blip r:embed="rId2"/>
          <a:stretch>
            <a:fillRect/>
          </a:stretch>
        </p:blipFill>
        <p:spPr>
          <a:xfrm>
            <a:off x="8039102" y="1347577"/>
            <a:ext cx="6067916" cy="2840007"/>
          </a:xfrm>
          <a:prstGeom prst="rect">
            <a:avLst/>
          </a:prstGeom>
          <a:ln w="12700">
            <a:miter lim="400000"/>
          </a:ln>
        </p:spPr>
      </p:pic>
      <p:pic>
        <p:nvPicPr>
          <p:cNvPr id="165" name="Image" descr="Image"/>
          <p:cNvPicPr>
            <a:picLocks noChangeAspect="1"/>
          </p:cNvPicPr>
          <p:nvPr/>
        </p:nvPicPr>
        <p:blipFill>
          <a:blip r:embed="rId3"/>
          <a:stretch>
            <a:fillRect/>
          </a:stretch>
        </p:blipFill>
        <p:spPr>
          <a:xfrm>
            <a:off x="8039102" y="4690816"/>
            <a:ext cx="6067916" cy="3061895"/>
          </a:xfrm>
          <a:prstGeom prst="rect">
            <a:avLst/>
          </a:prstGeom>
          <a:ln w="12700">
            <a:miter lim="400000"/>
          </a:ln>
        </p:spPr>
      </p:pic>
      <p:sp>
        <p:nvSpPr>
          <p:cNvPr id="10" name="Code optimization">
            <a:extLst>
              <a:ext uri="{FF2B5EF4-FFF2-40B4-BE49-F238E27FC236}">
                <a16:creationId xmlns:a16="http://schemas.microsoft.com/office/drawing/2014/main" id="{35952BFE-D961-900D-0ECF-E414C3D8B72C}"/>
              </a:ext>
            </a:extLst>
          </p:cNvPr>
          <p:cNvSpPr txBox="1">
            <a:spLocks noGrp="1"/>
          </p:cNvSpPr>
          <p:nvPr>
            <p:ph type="title"/>
          </p:nvPr>
        </p:nvSpPr>
        <p:spPr>
          <a:xfrm>
            <a:off x="723900" y="258063"/>
            <a:ext cx="7685314" cy="861060"/>
          </a:xfrm>
          <a:prstGeom prst="rect">
            <a:avLst/>
          </a:prstGeom>
        </p:spPr>
        <p:txBody>
          <a:bodyPr/>
          <a:lstStyle/>
          <a:p>
            <a:r>
              <a:rPr sz="5400" dirty="0"/>
              <a:t>Code optimization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4</a:t>
            </a:fld>
            <a:endParaRPr/>
          </a:p>
        </p:txBody>
      </p:sp>
      <p:sp>
        <p:nvSpPr>
          <p:cNvPr id="146" name="Title 1"/>
          <p:cNvSpPr txBox="1">
            <a:spLocks noGrp="1"/>
          </p:cNvSpPr>
          <p:nvPr>
            <p:ph type="title"/>
          </p:nvPr>
        </p:nvSpPr>
        <p:spPr>
          <a:xfrm>
            <a:off x="245660" y="77002"/>
            <a:ext cx="12050973" cy="1005839"/>
          </a:xfrm>
          <a:prstGeom prst="rect">
            <a:avLst/>
          </a:prstGeom>
        </p:spPr>
        <p:txBody>
          <a:bodyPr/>
          <a:lstStyle/>
          <a:p>
            <a:r>
              <a:t>The Team</a:t>
            </a:r>
          </a:p>
        </p:txBody>
      </p:sp>
      <p:sp>
        <p:nvSpPr>
          <p:cNvPr id="13" name="文本框 12">
            <a:extLst>
              <a:ext uri="{FF2B5EF4-FFF2-40B4-BE49-F238E27FC236}">
                <a16:creationId xmlns:a16="http://schemas.microsoft.com/office/drawing/2014/main" id="{75AC7A2E-4A45-48C5-BEAF-5079A3C94C92}"/>
              </a:ext>
            </a:extLst>
          </p:cNvPr>
          <p:cNvSpPr txBox="1"/>
          <p:nvPr/>
        </p:nvSpPr>
        <p:spPr>
          <a:xfrm>
            <a:off x="-576523" y="2760583"/>
            <a:ext cx="5511800" cy="2708434"/>
          </a:xfrm>
          <a:prstGeom prst="rect">
            <a:avLst/>
          </a:prstGeom>
          <a:noFill/>
        </p:spPr>
        <p:txBody>
          <a:bodyPr wrap="square">
            <a:spAutoFit/>
          </a:bodyPr>
          <a:lstStyle/>
          <a:p>
            <a:pPr marL="828039" lvl="1" indent="-375919" algn="r">
              <a:spcBef>
                <a:spcPts val="400"/>
              </a:spcBef>
              <a:buClr>
                <a:srgbClr val="181C69"/>
              </a:buClr>
              <a:defRPr b="0">
                <a:solidFill>
                  <a:srgbClr val="000000"/>
                </a:solidFill>
              </a:defRPr>
            </a:pPr>
            <a:r>
              <a:rPr lang="en-US" altLang="zh-TW" sz="4000" b="1" dirty="0" err="1">
                <a:solidFill>
                  <a:schemeClr val="accent6">
                    <a:lumMod val="50000"/>
                  </a:schemeClr>
                </a:solidFill>
              </a:rPr>
              <a:t>NWChem</a:t>
            </a:r>
            <a:endParaRPr lang="en-US" altLang="zh-TW" sz="4000" b="1" dirty="0">
              <a:solidFill>
                <a:schemeClr val="accent6">
                  <a:lumMod val="50000"/>
                </a:schemeClr>
              </a:solidFill>
            </a:endParaRPr>
          </a:p>
          <a:p>
            <a:pPr marL="828039" lvl="1" indent="-375919" algn="r">
              <a:spcBef>
                <a:spcPts val="400"/>
              </a:spcBef>
              <a:buClr>
                <a:srgbClr val="181C69"/>
              </a:buClr>
              <a:defRPr b="0">
                <a:solidFill>
                  <a:srgbClr val="000000"/>
                </a:solidFill>
              </a:defRPr>
            </a:pPr>
            <a:r>
              <a:rPr lang="en-US" altLang="zh-TW" sz="4000" b="1" dirty="0">
                <a:solidFill>
                  <a:schemeClr val="accent6">
                    <a:lumMod val="50000"/>
                  </a:schemeClr>
                </a:solidFill>
              </a:rPr>
              <a:t>ICON</a:t>
            </a:r>
          </a:p>
          <a:p>
            <a:pPr marL="828039" lvl="1" indent="-375919" algn="r">
              <a:spcBef>
                <a:spcPts val="400"/>
              </a:spcBef>
              <a:buClr>
                <a:srgbClr val="181C69"/>
              </a:buClr>
              <a:defRPr b="0">
                <a:solidFill>
                  <a:srgbClr val="000000"/>
                </a:solidFill>
              </a:defRPr>
            </a:pPr>
            <a:r>
              <a:rPr lang="en-US" altLang="zh-TW" sz="4000" b="1" dirty="0">
                <a:solidFill>
                  <a:schemeClr val="accent6">
                    <a:lumMod val="50000"/>
                  </a:schemeClr>
                </a:solidFill>
              </a:rPr>
              <a:t>X</a:t>
            </a:r>
            <a:r>
              <a:rPr lang="en-US" altLang="zh-CN" sz="4000" b="1" dirty="0">
                <a:solidFill>
                  <a:schemeClr val="accent6">
                    <a:lumMod val="50000"/>
                  </a:schemeClr>
                </a:solidFill>
              </a:rPr>
              <a:t>Compact3d</a:t>
            </a:r>
          </a:p>
          <a:p>
            <a:pPr marL="828039" lvl="1" indent="-375919" algn="r">
              <a:spcBef>
                <a:spcPts val="400"/>
              </a:spcBef>
              <a:buClr>
                <a:srgbClr val="181C69"/>
              </a:buClr>
              <a:defRPr b="0">
                <a:solidFill>
                  <a:srgbClr val="000000"/>
                </a:solidFill>
              </a:defRPr>
            </a:pPr>
            <a:r>
              <a:rPr lang="en-US" altLang="zh-TW" sz="4000" b="1" dirty="0">
                <a:solidFill>
                  <a:schemeClr val="accent6">
                    <a:lumMod val="50000"/>
                  </a:schemeClr>
                </a:solidFill>
              </a:rPr>
              <a:t>Coding</a:t>
            </a:r>
            <a:r>
              <a:rPr lang="en-US" altLang="zh-CN" sz="4000" b="1" dirty="0">
                <a:solidFill>
                  <a:schemeClr val="accent6">
                    <a:lumMod val="50000"/>
                  </a:schemeClr>
                </a:solidFill>
              </a:rPr>
              <a:t> Challenge</a:t>
            </a:r>
            <a:endParaRPr lang="en-US" altLang="zh-TW" sz="4000" b="1" dirty="0">
              <a:solidFill>
                <a:schemeClr val="accent6">
                  <a:lumMod val="50000"/>
                </a:schemeClr>
              </a:solidFill>
            </a:endParaRPr>
          </a:p>
        </p:txBody>
      </p:sp>
      <p:sp>
        <p:nvSpPr>
          <p:cNvPr id="14" name="AutoShape 2">
            <a:extLst>
              <a:ext uri="{FF2B5EF4-FFF2-40B4-BE49-F238E27FC236}">
                <a16:creationId xmlns:a16="http://schemas.microsoft.com/office/drawing/2014/main" id="{1151ADA0-5F66-4462-943A-EEA0D2885D7A}"/>
              </a:ext>
            </a:extLst>
          </p:cNvPr>
          <p:cNvSpPr>
            <a:spLocks noChangeAspect="1" noChangeArrowheads="1"/>
          </p:cNvSpPr>
          <p:nvPr/>
        </p:nvSpPr>
        <p:spPr bwMode="auto">
          <a:xfrm>
            <a:off x="7162800" y="30607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文本框 14">
            <a:extLst>
              <a:ext uri="{FF2B5EF4-FFF2-40B4-BE49-F238E27FC236}">
                <a16:creationId xmlns:a16="http://schemas.microsoft.com/office/drawing/2014/main" id="{15DC81B3-49C4-43DE-9E88-E86A46EE1B59}"/>
              </a:ext>
            </a:extLst>
          </p:cNvPr>
          <p:cNvSpPr txBox="1"/>
          <p:nvPr/>
        </p:nvSpPr>
        <p:spPr>
          <a:xfrm>
            <a:off x="7680846" y="1396572"/>
            <a:ext cx="6949554" cy="923330"/>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Chen </a:t>
            </a:r>
            <a:r>
              <a:rPr lang="en-US" altLang="zh-TW" b="1" dirty="0" err="1">
                <a:solidFill>
                  <a:schemeClr val="tx2">
                    <a:lumMod val="50000"/>
                  </a:schemeClr>
                </a:solidFill>
              </a:rPr>
              <a:t>Jiajun</a:t>
            </a:r>
            <a:endParaRPr lang="en-US" altLang="zh-TW" b="1" dirty="0">
              <a:solidFill>
                <a:schemeClr val="tx2">
                  <a:lumMod val="50000"/>
                </a:schemeClr>
              </a:solidFill>
            </a:endParaRP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 Leader, Sophomore</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System, Network,</a:t>
            </a:r>
            <a:r>
              <a:rPr lang="zh-CN" altLang="en-US" dirty="0">
                <a:solidFill>
                  <a:schemeClr val="tx2">
                    <a:lumMod val="60000"/>
                    <a:lumOff val="40000"/>
                  </a:schemeClr>
                </a:solidFill>
              </a:rPr>
              <a:t> </a:t>
            </a:r>
            <a:r>
              <a:rPr lang="en-US" altLang="zh-CN" dirty="0">
                <a:solidFill>
                  <a:schemeClr val="tx2">
                    <a:lumMod val="60000"/>
                    <a:lumOff val="40000"/>
                  </a:schemeClr>
                </a:solidFill>
              </a:rPr>
              <a:t>HPC</a:t>
            </a:r>
            <a:endParaRPr lang="en-US" altLang="zh-TW" dirty="0">
              <a:solidFill>
                <a:schemeClr val="tx2">
                  <a:lumMod val="60000"/>
                  <a:lumOff val="40000"/>
                </a:schemeClr>
              </a:solidFill>
            </a:endParaRPr>
          </a:p>
        </p:txBody>
      </p:sp>
      <p:sp>
        <p:nvSpPr>
          <p:cNvPr id="16" name="文本框 15">
            <a:extLst>
              <a:ext uri="{FF2B5EF4-FFF2-40B4-BE49-F238E27FC236}">
                <a16:creationId xmlns:a16="http://schemas.microsoft.com/office/drawing/2014/main" id="{1AB6F126-DBE9-402C-A5DB-A67A742C0BCB}"/>
              </a:ext>
            </a:extLst>
          </p:cNvPr>
          <p:cNvSpPr txBox="1"/>
          <p:nvPr/>
        </p:nvSpPr>
        <p:spPr>
          <a:xfrm>
            <a:off x="7680846" y="2254071"/>
            <a:ext cx="6949554" cy="923330"/>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Li </a:t>
            </a:r>
            <a:r>
              <a:rPr lang="en-US" altLang="zh-TW" b="1" dirty="0" err="1">
                <a:solidFill>
                  <a:schemeClr val="tx2">
                    <a:lumMod val="50000"/>
                  </a:schemeClr>
                </a:solidFill>
              </a:rPr>
              <a:t>Zecheng</a:t>
            </a:r>
            <a:endParaRPr lang="en-US" altLang="zh-TW" b="1" dirty="0">
              <a:solidFill>
                <a:schemeClr val="tx2">
                  <a:lumMod val="50000"/>
                </a:schemeClr>
              </a:solidFill>
            </a:endParaRP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Teammate, Junior</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System, Programming Languages</a:t>
            </a:r>
          </a:p>
        </p:txBody>
      </p:sp>
      <p:sp>
        <p:nvSpPr>
          <p:cNvPr id="17" name="文本框 16">
            <a:extLst>
              <a:ext uri="{FF2B5EF4-FFF2-40B4-BE49-F238E27FC236}">
                <a16:creationId xmlns:a16="http://schemas.microsoft.com/office/drawing/2014/main" id="{F905B9A5-7001-4555-956D-5953CECA9FF8}"/>
              </a:ext>
            </a:extLst>
          </p:cNvPr>
          <p:cNvSpPr txBox="1"/>
          <p:nvPr/>
        </p:nvSpPr>
        <p:spPr>
          <a:xfrm>
            <a:off x="7680846" y="3245029"/>
            <a:ext cx="6949553" cy="1200329"/>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Xu </a:t>
            </a:r>
            <a:r>
              <a:rPr lang="en-US" altLang="zh-TW" b="1" dirty="0" err="1">
                <a:solidFill>
                  <a:schemeClr val="tx2">
                    <a:lumMod val="50000"/>
                  </a:schemeClr>
                </a:solidFill>
              </a:rPr>
              <a:t>Zike</a:t>
            </a:r>
            <a:endParaRPr lang="en-US" altLang="zh-TW" b="1" dirty="0">
              <a:solidFill>
                <a:schemeClr val="tx2">
                  <a:lumMod val="50000"/>
                </a:schemeClr>
              </a:solidFill>
            </a:endParaRP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Teammate, Sophomore</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Differentiable rendering, Computer Graphics</a:t>
            </a:r>
          </a:p>
        </p:txBody>
      </p:sp>
      <p:sp>
        <p:nvSpPr>
          <p:cNvPr id="18" name="文本框 17">
            <a:extLst>
              <a:ext uri="{FF2B5EF4-FFF2-40B4-BE49-F238E27FC236}">
                <a16:creationId xmlns:a16="http://schemas.microsoft.com/office/drawing/2014/main" id="{E04643A2-6355-411C-89BA-1F56FF2D612A}"/>
              </a:ext>
            </a:extLst>
          </p:cNvPr>
          <p:cNvSpPr txBox="1"/>
          <p:nvPr/>
        </p:nvSpPr>
        <p:spPr>
          <a:xfrm>
            <a:off x="7680846" y="4413429"/>
            <a:ext cx="6949553" cy="923330"/>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Zhang </a:t>
            </a:r>
            <a:r>
              <a:rPr lang="en-US" altLang="zh-TW" b="1" dirty="0" err="1">
                <a:solidFill>
                  <a:schemeClr val="tx2">
                    <a:lumMod val="50000"/>
                  </a:schemeClr>
                </a:solidFill>
              </a:rPr>
              <a:t>Siyuan</a:t>
            </a:r>
            <a:endParaRPr lang="en-US" altLang="zh-TW" b="1" dirty="0">
              <a:solidFill>
                <a:schemeClr val="tx2">
                  <a:lumMod val="50000"/>
                </a:schemeClr>
              </a:solidFill>
            </a:endParaRP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Teammate, Junior</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MLSYS, HPC for AI, Computer Vision</a:t>
            </a:r>
          </a:p>
        </p:txBody>
      </p:sp>
      <p:sp>
        <p:nvSpPr>
          <p:cNvPr id="19" name="文本框 18">
            <a:extLst>
              <a:ext uri="{FF2B5EF4-FFF2-40B4-BE49-F238E27FC236}">
                <a16:creationId xmlns:a16="http://schemas.microsoft.com/office/drawing/2014/main" id="{60523F3B-02A8-4F21-B27C-8C3EA47FB2AB}"/>
              </a:ext>
            </a:extLst>
          </p:cNvPr>
          <p:cNvSpPr txBox="1"/>
          <p:nvPr/>
        </p:nvSpPr>
        <p:spPr>
          <a:xfrm>
            <a:off x="7680846" y="5375575"/>
            <a:ext cx="6949554" cy="923330"/>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Qin </a:t>
            </a:r>
            <a:r>
              <a:rPr lang="en-US" altLang="zh-TW" b="1" dirty="0" err="1">
                <a:solidFill>
                  <a:schemeClr val="tx2">
                    <a:lumMod val="50000"/>
                  </a:schemeClr>
                </a:solidFill>
              </a:rPr>
              <a:t>Feiran</a:t>
            </a:r>
            <a:endParaRPr lang="en-US" altLang="zh-TW" b="1" dirty="0">
              <a:solidFill>
                <a:schemeClr val="tx2">
                  <a:lumMod val="50000"/>
                </a:schemeClr>
              </a:solidFill>
            </a:endParaRP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Teammate, Junior</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Network, System, Program Languages</a:t>
            </a:r>
          </a:p>
        </p:txBody>
      </p:sp>
      <p:sp>
        <p:nvSpPr>
          <p:cNvPr id="20" name="文本框 19">
            <a:extLst>
              <a:ext uri="{FF2B5EF4-FFF2-40B4-BE49-F238E27FC236}">
                <a16:creationId xmlns:a16="http://schemas.microsoft.com/office/drawing/2014/main" id="{0935D002-E44D-4939-A02C-0E35A7F0AC7D}"/>
              </a:ext>
            </a:extLst>
          </p:cNvPr>
          <p:cNvSpPr txBox="1"/>
          <p:nvPr/>
        </p:nvSpPr>
        <p:spPr>
          <a:xfrm>
            <a:off x="7680846" y="6323581"/>
            <a:ext cx="6949554" cy="923330"/>
          </a:xfrm>
          <a:prstGeom prst="rect">
            <a:avLst/>
          </a:prstGeom>
          <a:noFill/>
        </p:spPr>
        <p:txBody>
          <a:bodyPr wrap="square">
            <a:spAutoFit/>
          </a:bodyPr>
          <a:lstStyle/>
          <a:p>
            <a:pPr marL="285750" indent="-285750">
              <a:buFont typeface="Arial" panose="020B0604020202020204" pitchFamily="34" charset="0"/>
              <a:buChar char="•"/>
            </a:pPr>
            <a:r>
              <a:rPr lang="en-US" altLang="zh-TW" b="1" dirty="0">
                <a:solidFill>
                  <a:schemeClr val="tx2">
                    <a:lumMod val="50000"/>
                  </a:schemeClr>
                </a:solidFill>
              </a:rPr>
              <a:t>Peng Cheng</a:t>
            </a:r>
          </a:p>
          <a:p>
            <a:pPr marL="1017270" lvl="1" indent="-285750">
              <a:buFont typeface="Arial" panose="020B0604020202020204" pitchFamily="34" charset="0"/>
              <a:buChar char="•"/>
            </a:pPr>
            <a:r>
              <a:rPr lang="en-US" altLang="zh-TW" dirty="0" err="1">
                <a:solidFill>
                  <a:schemeClr val="tx2">
                    <a:lumMod val="60000"/>
                    <a:lumOff val="40000"/>
                  </a:schemeClr>
                </a:solidFill>
              </a:rPr>
              <a:t>GeekPie_HPC</a:t>
            </a:r>
            <a:r>
              <a:rPr lang="en-US" altLang="zh-TW" dirty="0">
                <a:solidFill>
                  <a:schemeClr val="tx2">
                    <a:lumMod val="60000"/>
                    <a:lumOff val="40000"/>
                  </a:schemeClr>
                </a:solidFill>
              </a:rPr>
              <a:t> Teammate, Sophomore</a:t>
            </a:r>
          </a:p>
          <a:p>
            <a:pPr marL="1017270" lvl="1" indent="-285750">
              <a:buFont typeface="Arial" panose="020B0604020202020204" pitchFamily="34" charset="0"/>
              <a:buChar char="•"/>
            </a:pPr>
            <a:r>
              <a:rPr lang="en-US" altLang="zh-TW" dirty="0">
                <a:solidFill>
                  <a:schemeClr val="tx2">
                    <a:lumMod val="60000"/>
                    <a:lumOff val="40000"/>
                  </a:schemeClr>
                </a:solidFill>
              </a:rPr>
              <a:t>Interesting Area: Network, System, Program Languages</a:t>
            </a:r>
          </a:p>
        </p:txBody>
      </p:sp>
      <p:cxnSp>
        <p:nvCxnSpPr>
          <p:cNvPr id="5" name="直接连接符 4">
            <a:extLst>
              <a:ext uri="{FF2B5EF4-FFF2-40B4-BE49-F238E27FC236}">
                <a16:creationId xmlns:a16="http://schemas.microsoft.com/office/drawing/2014/main" id="{A296D68E-69DC-4BA0-8829-3C193E56AAEA}"/>
              </a:ext>
            </a:extLst>
          </p:cNvPr>
          <p:cNvCxnSpPr>
            <a:cxnSpLocks/>
            <a:endCxn id="16" idx="1"/>
          </p:cNvCxnSpPr>
          <p:nvPr/>
        </p:nvCxnSpPr>
        <p:spPr>
          <a:xfrm flipV="1">
            <a:off x="5041900" y="2715736"/>
            <a:ext cx="2638946" cy="476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7733C56-1EB7-4B8E-A631-B6C6563A3ADE}"/>
              </a:ext>
            </a:extLst>
          </p:cNvPr>
          <p:cNvCxnSpPr>
            <a:cxnSpLocks/>
            <a:endCxn id="20" idx="1"/>
          </p:cNvCxnSpPr>
          <p:nvPr/>
        </p:nvCxnSpPr>
        <p:spPr>
          <a:xfrm>
            <a:off x="5041900" y="3177401"/>
            <a:ext cx="2638946" cy="3607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97A687D-7137-480B-B7B9-C4FAB1134092}"/>
              </a:ext>
            </a:extLst>
          </p:cNvPr>
          <p:cNvCxnSpPr>
            <a:cxnSpLocks/>
            <a:endCxn id="18" idx="1"/>
          </p:cNvCxnSpPr>
          <p:nvPr/>
        </p:nvCxnSpPr>
        <p:spPr>
          <a:xfrm>
            <a:off x="5041900" y="3827165"/>
            <a:ext cx="2638946" cy="1047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FC468B9-7C01-4C7F-B9D2-42E770F93951}"/>
              </a:ext>
            </a:extLst>
          </p:cNvPr>
          <p:cNvCxnSpPr>
            <a:cxnSpLocks/>
            <a:endCxn id="19" idx="1"/>
          </p:cNvCxnSpPr>
          <p:nvPr/>
        </p:nvCxnSpPr>
        <p:spPr>
          <a:xfrm>
            <a:off x="5041900" y="3816171"/>
            <a:ext cx="2638946" cy="2021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A33860F-49CB-4C7D-BA37-24CBA4053A64}"/>
              </a:ext>
            </a:extLst>
          </p:cNvPr>
          <p:cNvCxnSpPr>
            <a:cxnSpLocks/>
            <a:endCxn id="17" idx="1"/>
          </p:cNvCxnSpPr>
          <p:nvPr/>
        </p:nvCxnSpPr>
        <p:spPr>
          <a:xfrm flipV="1">
            <a:off x="5041900" y="3845194"/>
            <a:ext cx="2638946" cy="6001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0721BCB-6053-4F7F-BB89-9E7497A0BD09}"/>
              </a:ext>
            </a:extLst>
          </p:cNvPr>
          <p:cNvCxnSpPr>
            <a:cxnSpLocks/>
            <a:endCxn id="15" idx="1"/>
          </p:cNvCxnSpPr>
          <p:nvPr/>
        </p:nvCxnSpPr>
        <p:spPr>
          <a:xfrm flipV="1">
            <a:off x="5041900" y="1858237"/>
            <a:ext cx="2638946" cy="3204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40">
            <a:extLst>
              <a:ext uri="{FF2B5EF4-FFF2-40B4-BE49-F238E27FC236}">
                <a16:creationId xmlns:a16="http://schemas.microsoft.com/office/drawing/2014/main" id="{90ABFFFA-67DC-247A-1719-4C7E7B85223D}"/>
              </a:ext>
            </a:extLst>
          </p:cNvPr>
          <p:cNvCxnSpPr>
            <a:cxnSpLocks/>
            <a:endCxn id="15" idx="1"/>
          </p:cNvCxnSpPr>
          <p:nvPr/>
        </p:nvCxnSpPr>
        <p:spPr>
          <a:xfrm flipV="1">
            <a:off x="5041900" y="1858237"/>
            <a:ext cx="2638946" cy="2582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40">
            <a:extLst>
              <a:ext uri="{FF2B5EF4-FFF2-40B4-BE49-F238E27FC236}">
                <a16:creationId xmlns:a16="http://schemas.microsoft.com/office/drawing/2014/main" id="{96F315BF-4978-AF08-5313-4C29554A0D27}"/>
              </a:ext>
            </a:extLst>
          </p:cNvPr>
          <p:cNvCxnSpPr>
            <a:cxnSpLocks/>
            <a:endCxn id="17" idx="1"/>
          </p:cNvCxnSpPr>
          <p:nvPr/>
        </p:nvCxnSpPr>
        <p:spPr>
          <a:xfrm flipV="1">
            <a:off x="5041900" y="3845194"/>
            <a:ext cx="2638946" cy="120980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Make it non-blocking (in detail)"/>
          <p:cNvSpPr txBox="1">
            <a:spLocks noGrp="1"/>
          </p:cNvSpPr>
          <p:nvPr>
            <p:ph type="body" idx="21"/>
          </p:nvPr>
        </p:nvSpPr>
        <p:spPr>
          <a:xfrm>
            <a:off x="723900" y="1347577"/>
            <a:ext cx="7685314" cy="5608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75969">
              <a:defRPr sz="5170"/>
            </a:lvl1pPr>
          </a:lstStyle>
          <a:p>
            <a:r>
              <a:rPr sz="3300" dirty="0"/>
              <a:t>Make it non-blocking (in detail)</a:t>
            </a:r>
          </a:p>
        </p:txBody>
      </p:sp>
      <p:sp>
        <p:nvSpPr>
          <p:cNvPr id="169" name="We removed the dependency relationship between Incompact3d and Libnbc.…"/>
          <p:cNvSpPr txBox="1">
            <a:spLocks noGrp="1"/>
          </p:cNvSpPr>
          <p:nvPr>
            <p:ph type="body" sz="half" idx="1"/>
          </p:nvPr>
        </p:nvSpPr>
        <p:spPr>
          <a:prstGeom prst="rect">
            <a:avLst/>
          </a:prstGeom>
        </p:spPr>
        <p:txBody>
          <a:bodyPr/>
          <a:lstStyle/>
          <a:p>
            <a:r>
              <a:rPr dirty="0"/>
              <a:t>We removed the dependency relationship between Incompact3d and </a:t>
            </a:r>
            <a:r>
              <a:rPr dirty="0" err="1"/>
              <a:t>Libnbc</a:t>
            </a:r>
            <a:r>
              <a:rPr dirty="0"/>
              <a:t>.</a:t>
            </a:r>
          </a:p>
          <a:p>
            <a:r>
              <a:rPr dirty="0"/>
              <a:t>We did some </a:t>
            </a:r>
            <a:r>
              <a:rPr dirty="0" err="1"/>
              <a:t>Api</a:t>
            </a:r>
            <a:r>
              <a:rPr dirty="0"/>
              <a:t> conversions. For example, we replace NBC_IALLTOALL with MPI_IALLTOALL and NBC_WAIT to MPI_WAIT.</a:t>
            </a:r>
          </a:p>
        </p:txBody>
      </p:sp>
      <p:pic>
        <p:nvPicPr>
          <p:cNvPr id="170" name="Image" descr="Image"/>
          <p:cNvPicPr>
            <a:picLocks noChangeAspect="1"/>
          </p:cNvPicPr>
          <p:nvPr/>
        </p:nvPicPr>
        <p:blipFill>
          <a:blip r:embed="rId2"/>
          <a:stretch>
            <a:fillRect/>
          </a:stretch>
        </p:blipFill>
        <p:spPr>
          <a:xfrm>
            <a:off x="6999481" y="1712845"/>
            <a:ext cx="7498535" cy="2581251"/>
          </a:xfrm>
          <a:prstGeom prst="rect">
            <a:avLst/>
          </a:prstGeom>
          <a:ln w="12700">
            <a:miter lim="400000"/>
          </a:ln>
        </p:spPr>
      </p:pic>
      <p:pic>
        <p:nvPicPr>
          <p:cNvPr id="171" name="Image" descr="Image"/>
          <p:cNvPicPr>
            <a:picLocks noChangeAspect="1"/>
          </p:cNvPicPr>
          <p:nvPr/>
        </p:nvPicPr>
        <p:blipFill>
          <a:blip r:embed="rId3"/>
          <a:stretch>
            <a:fillRect/>
          </a:stretch>
        </p:blipFill>
        <p:spPr>
          <a:xfrm>
            <a:off x="6999481" y="4887818"/>
            <a:ext cx="7478108" cy="2731366"/>
          </a:xfrm>
          <a:prstGeom prst="rect">
            <a:avLst/>
          </a:prstGeom>
          <a:ln w="12700">
            <a:miter lim="400000"/>
          </a:ln>
        </p:spPr>
      </p:pic>
      <p:sp>
        <p:nvSpPr>
          <p:cNvPr id="8" name="Code optimization">
            <a:extLst>
              <a:ext uri="{FF2B5EF4-FFF2-40B4-BE49-F238E27FC236}">
                <a16:creationId xmlns:a16="http://schemas.microsoft.com/office/drawing/2014/main" id="{6C3BAD83-8CF3-3F25-31CA-FCAF8268D1AC}"/>
              </a:ext>
            </a:extLst>
          </p:cNvPr>
          <p:cNvSpPr txBox="1">
            <a:spLocks noGrp="1"/>
          </p:cNvSpPr>
          <p:nvPr>
            <p:ph type="title"/>
          </p:nvPr>
        </p:nvSpPr>
        <p:spPr>
          <a:xfrm>
            <a:off x="723900" y="258063"/>
            <a:ext cx="7685314" cy="861060"/>
          </a:xfrm>
          <a:prstGeom prst="rect">
            <a:avLst/>
          </a:prstGeom>
        </p:spPr>
        <p:txBody>
          <a:bodyPr/>
          <a:lstStyle/>
          <a:p>
            <a:r>
              <a:rPr sz="5400" dirty="0"/>
              <a:t>Code optimization</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Make it non-blocking (in detail)"/>
          <p:cNvSpPr txBox="1">
            <a:spLocks noGrp="1"/>
          </p:cNvSpPr>
          <p:nvPr>
            <p:ph type="body" idx="21"/>
          </p:nvPr>
        </p:nvSpPr>
        <p:spPr>
          <a:xfrm>
            <a:off x="723899" y="1347577"/>
            <a:ext cx="6836229" cy="5608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75969">
              <a:defRPr sz="5170"/>
            </a:lvl1pPr>
          </a:lstStyle>
          <a:p>
            <a:r>
              <a:rPr sz="3300" dirty="0"/>
              <a:t>Make it non-blocking (in detail)</a:t>
            </a:r>
          </a:p>
        </p:txBody>
      </p:sp>
      <p:sp>
        <p:nvSpPr>
          <p:cNvPr id="175" name="We must keep the buffer that we passed into the transpose_start unchanged during the non-blocking call. Therefore, we need buffers.…"/>
          <p:cNvSpPr txBox="1">
            <a:spLocks noGrp="1"/>
          </p:cNvSpPr>
          <p:nvPr>
            <p:ph type="body" sz="half" idx="1"/>
          </p:nvPr>
        </p:nvSpPr>
        <p:spPr>
          <a:prstGeom prst="rect">
            <a:avLst/>
          </a:prstGeom>
        </p:spPr>
        <p:txBody>
          <a:bodyPr/>
          <a:lstStyle/>
          <a:p>
            <a:r>
              <a:rPr dirty="0"/>
              <a:t>We must keep the buffer that we passed into the </a:t>
            </a:r>
            <a:r>
              <a:rPr dirty="0" err="1"/>
              <a:t>transpose_start</a:t>
            </a:r>
            <a:r>
              <a:rPr dirty="0"/>
              <a:t> unchanged during the non-blocking call. Therefore, we need buffers.</a:t>
            </a:r>
          </a:p>
          <a:p>
            <a:r>
              <a:rPr dirty="0"/>
              <a:t>To make a prototype, we simply increase the number of buffers. We can make a buffer pool when we have more time.</a:t>
            </a:r>
          </a:p>
        </p:txBody>
      </p:sp>
      <p:pic>
        <p:nvPicPr>
          <p:cNvPr id="176" name="Image" descr="Image"/>
          <p:cNvPicPr>
            <a:picLocks noChangeAspect="1"/>
          </p:cNvPicPr>
          <p:nvPr/>
        </p:nvPicPr>
        <p:blipFill>
          <a:blip r:embed="rId2"/>
          <a:stretch>
            <a:fillRect/>
          </a:stretch>
        </p:blipFill>
        <p:spPr>
          <a:xfrm>
            <a:off x="745287" y="7119860"/>
            <a:ext cx="6969470" cy="629014"/>
          </a:xfrm>
          <a:prstGeom prst="rect">
            <a:avLst/>
          </a:prstGeom>
          <a:ln w="12700">
            <a:miter lim="400000"/>
          </a:ln>
        </p:spPr>
      </p:pic>
      <p:pic>
        <p:nvPicPr>
          <p:cNvPr id="177" name="Image" descr="Image"/>
          <p:cNvPicPr>
            <a:picLocks noChangeAspect="1"/>
          </p:cNvPicPr>
          <p:nvPr/>
        </p:nvPicPr>
        <p:blipFill>
          <a:blip r:embed="rId3"/>
          <a:stretch>
            <a:fillRect/>
          </a:stretch>
        </p:blipFill>
        <p:spPr>
          <a:xfrm>
            <a:off x="8605473" y="352301"/>
            <a:ext cx="5472436" cy="7533332"/>
          </a:xfrm>
          <a:prstGeom prst="rect">
            <a:avLst/>
          </a:prstGeom>
          <a:ln w="12700">
            <a:miter lim="400000"/>
          </a:ln>
        </p:spPr>
      </p:pic>
      <p:sp>
        <p:nvSpPr>
          <p:cNvPr id="8" name="Code optimization">
            <a:extLst>
              <a:ext uri="{FF2B5EF4-FFF2-40B4-BE49-F238E27FC236}">
                <a16:creationId xmlns:a16="http://schemas.microsoft.com/office/drawing/2014/main" id="{12EC82CA-3F6B-EC40-7FEF-CB9FFC160276}"/>
              </a:ext>
            </a:extLst>
          </p:cNvPr>
          <p:cNvSpPr txBox="1">
            <a:spLocks/>
          </p:cNvSpPr>
          <p:nvPr/>
        </p:nvSpPr>
        <p:spPr bwMode="auto">
          <a:xfrm>
            <a:off x="723900" y="258063"/>
            <a:ext cx="7685314" cy="86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defTabSz="731520" rtl="0" eaLnBrk="0" fontAlgn="base" hangingPunct="0">
              <a:spcBef>
                <a:spcPct val="0"/>
              </a:spcBef>
              <a:spcAft>
                <a:spcPct val="0"/>
              </a:spcAft>
              <a:defRPr sz="3200" b="1">
                <a:solidFill>
                  <a:schemeClr val="bg1"/>
                </a:solidFill>
                <a:latin typeface="+mj-lt"/>
                <a:ea typeface="+mj-ea"/>
                <a:cs typeface="+mj-cs"/>
              </a:defRPr>
            </a:lvl1pPr>
            <a:lvl2pPr algn="l" defTabSz="731520" rtl="0" eaLnBrk="0" fontAlgn="base" hangingPunct="0">
              <a:spcBef>
                <a:spcPct val="0"/>
              </a:spcBef>
              <a:spcAft>
                <a:spcPct val="0"/>
              </a:spcAft>
              <a:defRPr sz="5120">
                <a:solidFill>
                  <a:schemeClr val="bg1"/>
                </a:solidFill>
                <a:latin typeface="Arial" panose="020B0604020202090204" pitchFamily="34" charset="0"/>
              </a:defRPr>
            </a:lvl2pPr>
            <a:lvl3pPr algn="l" defTabSz="731520" rtl="0" eaLnBrk="0" fontAlgn="base" hangingPunct="0">
              <a:spcBef>
                <a:spcPct val="0"/>
              </a:spcBef>
              <a:spcAft>
                <a:spcPct val="0"/>
              </a:spcAft>
              <a:defRPr sz="5120">
                <a:solidFill>
                  <a:schemeClr val="bg1"/>
                </a:solidFill>
                <a:latin typeface="Arial" panose="020B0604020202090204" pitchFamily="34" charset="0"/>
              </a:defRPr>
            </a:lvl3pPr>
            <a:lvl4pPr algn="l" defTabSz="731520" rtl="0" eaLnBrk="0" fontAlgn="base" hangingPunct="0">
              <a:spcBef>
                <a:spcPct val="0"/>
              </a:spcBef>
              <a:spcAft>
                <a:spcPct val="0"/>
              </a:spcAft>
              <a:defRPr sz="5120">
                <a:solidFill>
                  <a:schemeClr val="bg1"/>
                </a:solidFill>
                <a:latin typeface="Arial" panose="020B0604020202090204" pitchFamily="34" charset="0"/>
              </a:defRPr>
            </a:lvl4pPr>
            <a:lvl5pPr algn="l" defTabSz="731520" rtl="0" eaLnBrk="0" fontAlgn="base" hangingPunct="0">
              <a:spcBef>
                <a:spcPct val="0"/>
              </a:spcBef>
              <a:spcAft>
                <a:spcPct val="0"/>
              </a:spcAft>
              <a:defRPr sz="5120">
                <a:solidFill>
                  <a:schemeClr val="bg1"/>
                </a:solidFill>
                <a:latin typeface="Arial" panose="020B0604020202090204" pitchFamily="34" charset="0"/>
              </a:defRPr>
            </a:lvl5pPr>
            <a:lvl6pPr marL="731520" algn="l" defTabSz="731520" rtl="0" fontAlgn="base">
              <a:spcBef>
                <a:spcPct val="0"/>
              </a:spcBef>
              <a:spcAft>
                <a:spcPct val="0"/>
              </a:spcAft>
              <a:defRPr sz="5120">
                <a:solidFill>
                  <a:schemeClr val="bg1"/>
                </a:solidFill>
                <a:latin typeface="Arial" panose="020B0604020202090204" pitchFamily="34" charset="0"/>
              </a:defRPr>
            </a:lvl6pPr>
            <a:lvl7pPr marL="1463040" algn="l" defTabSz="731520" rtl="0" fontAlgn="base">
              <a:spcBef>
                <a:spcPct val="0"/>
              </a:spcBef>
              <a:spcAft>
                <a:spcPct val="0"/>
              </a:spcAft>
              <a:defRPr sz="5120">
                <a:solidFill>
                  <a:schemeClr val="bg1"/>
                </a:solidFill>
                <a:latin typeface="Arial" panose="020B0604020202090204" pitchFamily="34" charset="0"/>
              </a:defRPr>
            </a:lvl7pPr>
            <a:lvl8pPr marL="2194560" algn="l" defTabSz="731520" rtl="0" fontAlgn="base">
              <a:spcBef>
                <a:spcPct val="0"/>
              </a:spcBef>
              <a:spcAft>
                <a:spcPct val="0"/>
              </a:spcAft>
              <a:defRPr sz="5120">
                <a:solidFill>
                  <a:schemeClr val="bg1"/>
                </a:solidFill>
                <a:latin typeface="Arial" panose="020B0604020202090204" pitchFamily="34" charset="0"/>
              </a:defRPr>
            </a:lvl8pPr>
            <a:lvl9pPr marL="2926080" algn="l" defTabSz="731520" rtl="0" fontAlgn="base">
              <a:spcBef>
                <a:spcPct val="0"/>
              </a:spcBef>
              <a:spcAft>
                <a:spcPct val="0"/>
              </a:spcAft>
              <a:defRPr sz="5120">
                <a:solidFill>
                  <a:schemeClr val="bg1"/>
                </a:solidFill>
                <a:latin typeface="Arial" panose="020B0604020202090204" pitchFamily="34" charset="0"/>
              </a:defRPr>
            </a:lvl9pPr>
          </a:lstStyle>
          <a:p>
            <a:r>
              <a:rPr lang="en-US" sz="5400" kern="0" dirty="0"/>
              <a:t>Code optimization</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Make it non-blocking (in detail)"/>
          <p:cNvSpPr txBox="1">
            <a:spLocks noGrp="1"/>
          </p:cNvSpPr>
          <p:nvPr>
            <p:ph type="body" idx="21"/>
          </p:nvPr>
        </p:nvSpPr>
        <p:spPr>
          <a:xfrm>
            <a:off x="723900" y="1347577"/>
            <a:ext cx="6819900" cy="5608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75969">
              <a:defRPr sz="5170"/>
            </a:lvl1pPr>
          </a:lstStyle>
          <a:p>
            <a:r>
              <a:rPr sz="3300" dirty="0"/>
              <a:t>Make it non-blocking (in detail)</a:t>
            </a:r>
          </a:p>
        </p:txBody>
      </p:sp>
      <p:sp>
        <p:nvSpPr>
          <p:cNvPr id="181" name="The key concept of making a blocking process into a non-blocking process is to calculate the data dependency relationship between variables, i.e., to trace the data flow.…"/>
          <p:cNvSpPr txBox="1">
            <a:spLocks noGrp="1"/>
          </p:cNvSpPr>
          <p:nvPr>
            <p:ph type="body" sz="half" idx="1"/>
          </p:nvPr>
        </p:nvSpPr>
        <p:spPr>
          <a:prstGeom prst="rect">
            <a:avLst/>
          </a:prstGeom>
        </p:spPr>
        <p:txBody>
          <a:bodyPr/>
          <a:lstStyle/>
          <a:p>
            <a:r>
              <a:rPr dirty="0"/>
              <a:t>The key concept of making a blocking process into a non-blocking process is to calculate the data dependency relationship between variables, i.e., to trace the data flow.</a:t>
            </a:r>
          </a:p>
          <a:p>
            <a:r>
              <a:rPr dirty="0"/>
              <a:t>The variable relationship is shown in the figure. We can see that we can calculate these arrays in parallel.</a:t>
            </a:r>
          </a:p>
        </p:txBody>
      </p:sp>
      <p:pic>
        <p:nvPicPr>
          <p:cNvPr id="182" name="Image" descr="Image"/>
          <p:cNvPicPr>
            <a:picLocks noChangeAspect="1"/>
          </p:cNvPicPr>
          <p:nvPr/>
        </p:nvPicPr>
        <p:blipFill>
          <a:blip r:embed="rId2"/>
          <a:stretch>
            <a:fillRect/>
          </a:stretch>
        </p:blipFill>
        <p:spPr>
          <a:xfrm>
            <a:off x="7810501" y="821559"/>
            <a:ext cx="6526386" cy="3293241"/>
          </a:xfrm>
          <a:prstGeom prst="rect">
            <a:avLst/>
          </a:prstGeom>
          <a:ln w="12700">
            <a:miter lim="400000"/>
          </a:ln>
        </p:spPr>
      </p:pic>
      <p:pic>
        <p:nvPicPr>
          <p:cNvPr id="183" name="Image" descr="Image"/>
          <p:cNvPicPr>
            <a:picLocks noChangeAspect="1"/>
          </p:cNvPicPr>
          <p:nvPr/>
        </p:nvPicPr>
        <p:blipFill>
          <a:blip r:embed="rId3"/>
          <a:stretch>
            <a:fillRect/>
          </a:stretch>
        </p:blipFill>
        <p:spPr>
          <a:xfrm>
            <a:off x="8039102" y="4146296"/>
            <a:ext cx="5288281" cy="3825241"/>
          </a:xfrm>
          <a:prstGeom prst="rect">
            <a:avLst/>
          </a:prstGeom>
          <a:ln w="12700">
            <a:miter lim="400000"/>
          </a:ln>
        </p:spPr>
      </p:pic>
      <p:sp>
        <p:nvSpPr>
          <p:cNvPr id="9" name="Code optimization">
            <a:extLst>
              <a:ext uri="{FF2B5EF4-FFF2-40B4-BE49-F238E27FC236}">
                <a16:creationId xmlns:a16="http://schemas.microsoft.com/office/drawing/2014/main" id="{D99DC242-E545-7605-60CE-38542E765A89}"/>
              </a:ext>
            </a:extLst>
          </p:cNvPr>
          <p:cNvSpPr txBox="1">
            <a:spLocks noGrp="1"/>
          </p:cNvSpPr>
          <p:nvPr>
            <p:ph type="title"/>
          </p:nvPr>
        </p:nvSpPr>
        <p:spPr>
          <a:xfrm>
            <a:off x="723900" y="258063"/>
            <a:ext cx="7685314" cy="861060"/>
          </a:xfrm>
          <a:prstGeom prst="rect">
            <a:avLst/>
          </a:prstGeom>
        </p:spPr>
        <p:txBody>
          <a:bodyPr/>
          <a:lstStyle/>
          <a:p>
            <a:r>
              <a:rPr sz="5400" dirty="0"/>
              <a:t>Code optimization</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Make it non-blocking (in detail)"/>
          <p:cNvSpPr txBox="1">
            <a:spLocks noGrp="1"/>
          </p:cNvSpPr>
          <p:nvPr>
            <p:ph type="body" idx="21"/>
          </p:nvPr>
        </p:nvSpPr>
        <p:spPr>
          <a:xfrm>
            <a:off x="723899" y="1347577"/>
            <a:ext cx="6852557" cy="5608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75969">
              <a:defRPr sz="5170"/>
            </a:lvl1pPr>
          </a:lstStyle>
          <a:p>
            <a:r>
              <a:rPr sz="3300" dirty="0"/>
              <a:t>Make it non-blocking (in detail)</a:t>
            </a:r>
          </a:p>
        </p:txBody>
      </p:sp>
      <p:sp>
        <p:nvSpPr>
          <p:cNvPr id="187" name="When the dataflow becomes complex, adapting the code to be non-blocking can be a nightmare. It is hard for human to trace the dataflow.…"/>
          <p:cNvSpPr txBox="1">
            <a:spLocks noGrp="1"/>
          </p:cNvSpPr>
          <p:nvPr>
            <p:ph type="body" sz="half" idx="1"/>
          </p:nvPr>
        </p:nvSpPr>
        <p:spPr>
          <a:prstGeom prst="rect">
            <a:avLst/>
          </a:prstGeom>
        </p:spPr>
        <p:txBody>
          <a:bodyPr/>
          <a:lstStyle/>
          <a:p>
            <a:pPr marL="332842" indent="-332842" defTabSz="1331333">
              <a:spcBef>
                <a:spcPts val="2400"/>
              </a:spcBef>
              <a:defRPr sz="4368"/>
            </a:pPr>
            <a:r>
              <a:rPr sz="2300" dirty="0"/>
              <a:t>When the dataflow becomes complex, adapting the code to be non-blocking can be a nightmare. It is hard for human to trace the dataflow.</a:t>
            </a:r>
          </a:p>
          <a:p>
            <a:pPr marL="332842" indent="-332842" defTabSz="1331333">
              <a:spcBef>
                <a:spcPts val="2400"/>
              </a:spcBef>
              <a:defRPr sz="4368"/>
            </a:pPr>
            <a:r>
              <a:rPr sz="2300" dirty="0"/>
              <a:t>We think that compilers can handle this. By analyzing the AST, the compiler knows the dependencies between the variables. It can automatically turn blocking MPI calls into non-blocking MPI calls base on the dependency relationship.</a:t>
            </a:r>
          </a:p>
        </p:txBody>
      </p:sp>
      <p:pic>
        <p:nvPicPr>
          <p:cNvPr id="188" name="Image" descr="Image"/>
          <p:cNvPicPr>
            <a:picLocks noChangeAspect="1"/>
          </p:cNvPicPr>
          <p:nvPr/>
        </p:nvPicPr>
        <p:blipFill>
          <a:blip r:embed="rId2"/>
          <a:stretch>
            <a:fillRect/>
          </a:stretch>
        </p:blipFill>
        <p:spPr>
          <a:xfrm>
            <a:off x="6794305" y="2346665"/>
            <a:ext cx="7561890" cy="3734009"/>
          </a:xfrm>
          <a:prstGeom prst="rect">
            <a:avLst/>
          </a:prstGeom>
          <a:ln w="12700">
            <a:miter lim="400000"/>
          </a:ln>
        </p:spPr>
      </p:pic>
      <p:sp>
        <p:nvSpPr>
          <p:cNvPr id="7" name="Code optimization">
            <a:extLst>
              <a:ext uri="{FF2B5EF4-FFF2-40B4-BE49-F238E27FC236}">
                <a16:creationId xmlns:a16="http://schemas.microsoft.com/office/drawing/2014/main" id="{31571E57-1C24-F0E7-63E7-27C4CA9ADA40}"/>
              </a:ext>
            </a:extLst>
          </p:cNvPr>
          <p:cNvSpPr txBox="1">
            <a:spLocks noGrp="1"/>
          </p:cNvSpPr>
          <p:nvPr>
            <p:ph type="title"/>
          </p:nvPr>
        </p:nvSpPr>
        <p:spPr>
          <a:xfrm>
            <a:off x="723900" y="258063"/>
            <a:ext cx="7685314" cy="861060"/>
          </a:xfrm>
          <a:prstGeom prst="rect">
            <a:avLst/>
          </a:prstGeom>
        </p:spPr>
        <p:txBody>
          <a:bodyPr/>
          <a:lstStyle/>
          <a:p>
            <a:r>
              <a:rPr sz="5400" dirty="0"/>
              <a:t>Code optimization</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Make it non-blocking (in detail)"/>
          <p:cNvSpPr txBox="1">
            <a:spLocks noGrp="1"/>
          </p:cNvSpPr>
          <p:nvPr>
            <p:ph type="body" idx="21"/>
          </p:nvPr>
        </p:nvSpPr>
        <p:spPr>
          <a:xfrm>
            <a:off x="723899" y="1347577"/>
            <a:ext cx="6788059" cy="5608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75969">
              <a:defRPr sz="5170"/>
            </a:lvl1pPr>
          </a:lstStyle>
          <a:p>
            <a:r>
              <a:rPr sz="3300" dirty="0"/>
              <a:t>Make it non-blocking (in detail)</a:t>
            </a:r>
          </a:p>
        </p:txBody>
      </p:sp>
      <p:sp>
        <p:nvSpPr>
          <p:cNvPr id="192" name="However, the optimizations that done by analyzing dataflow are limited, the figure shows an tough circumstance which can hardly optimized by analyzing dataflow.…"/>
          <p:cNvSpPr txBox="1">
            <a:spLocks noGrp="1"/>
          </p:cNvSpPr>
          <p:nvPr>
            <p:ph type="body" sz="half" idx="1"/>
          </p:nvPr>
        </p:nvSpPr>
        <p:spPr>
          <a:prstGeom prst="rect">
            <a:avLst/>
          </a:prstGeom>
        </p:spPr>
        <p:txBody>
          <a:bodyPr/>
          <a:lstStyle/>
          <a:p>
            <a:pPr marL="347471" indent="-347471" defTabSz="1389853">
              <a:spcBef>
                <a:spcPts val="2520"/>
              </a:spcBef>
              <a:defRPr sz="4560"/>
            </a:pPr>
            <a:r>
              <a:rPr sz="2300" dirty="0"/>
              <a:t>However, the optimizations that done by analyzing dataflow are limited, the figure shows an tough circumstance which can hardly optimized by analyzing dataflow.</a:t>
            </a:r>
          </a:p>
          <a:p>
            <a:pPr marL="347471" indent="-347471" defTabSz="1389853">
              <a:spcBef>
                <a:spcPts val="2520"/>
              </a:spcBef>
              <a:defRPr sz="4560"/>
            </a:pPr>
            <a:r>
              <a:rPr sz="2300" dirty="0"/>
              <a:t>The variables rely on each other very closely. When we get the data from the MPI calls, we immediately use the data. Therefore, there is no point changing the blocking MPI calls into non-blocking ones.</a:t>
            </a:r>
          </a:p>
        </p:txBody>
      </p:sp>
      <p:pic>
        <p:nvPicPr>
          <p:cNvPr id="193" name="Image" descr="Image"/>
          <p:cNvPicPr>
            <a:picLocks noChangeAspect="1"/>
          </p:cNvPicPr>
          <p:nvPr/>
        </p:nvPicPr>
        <p:blipFill>
          <a:blip r:embed="rId2"/>
          <a:stretch>
            <a:fillRect/>
          </a:stretch>
        </p:blipFill>
        <p:spPr>
          <a:xfrm>
            <a:off x="7511959" y="978125"/>
            <a:ext cx="6126583" cy="6281686"/>
          </a:xfrm>
          <a:prstGeom prst="rect">
            <a:avLst/>
          </a:prstGeom>
          <a:ln w="12700">
            <a:miter lim="400000"/>
          </a:ln>
        </p:spPr>
      </p:pic>
      <p:sp>
        <p:nvSpPr>
          <p:cNvPr id="7" name="Code optimization">
            <a:extLst>
              <a:ext uri="{FF2B5EF4-FFF2-40B4-BE49-F238E27FC236}">
                <a16:creationId xmlns:a16="http://schemas.microsoft.com/office/drawing/2014/main" id="{888CD35E-FEDC-93A0-0AAA-752AC502CCB2}"/>
              </a:ext>
            </a:extLst>
          </p:cNvPr>
          <p:cNvSpPr txBox="1">
            <a:spLocks noGrp="1"/>
          </p:cNvSpPr>
          <p:nvPr>
            <p:ph type="title"/>
          </p:nvPr>
        </p:nvSpPr>
        <p:spPr>
          <a:xfrm>
            <a:off x="723900" y="258063"/>
            <a:ext cx="7685314" cy="861060"/>
          </a:xfrm>
          <a:prstGeom prst="rect">
            <a:avLst/>
          </a:prstGeom>
        </p:spPr>
        <p:txBody>
          <a:bodyPr/>
          <a:lstStyle/>
          <a:p>
            <a:r>
              <a:rPr sz="5400" dirty="0"/>
              <a:t>Code optimization</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Make it fast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Make it faster</a:t>
            </a:r>
          </a:p>
        </p:txBody>
      </p:sp>
      <p:sp>
        <p:nvSpPr>
          <p:cNvPr id="197" name="After we convert the blocking MPI calls into non-blocking MPI calls, we acquire an performance improvement around 6%, even without DPU offloading.…"/>
          <p:cNvSpPr txBox="1">
            <a:spLocks noGrp="1"/>
          </p:cNvSpPr>
          <p:nvPr>
            <p:ph type="body" sz="half" idx="1"/>
          </p:nvPr>
        </p:nvSpPr>
        <p:spPr>
          <a:prstGeom prst="rect">
            <a:avLst/>
          </a:prstGeom>
        </p:spPr>
        <p:txBody>
          <a:bodyPr/>
          <a:lstStyle/>
          <a:p>
            <a:r>
              <a:rPr dirty="0"/>
              <a:t>After we convert the blocking MPI calls into non-blocking MPI calls, we acquire an performance improvement around 6%, even without DPU offloading.</a:t>
            </a:r>
          </a:p>
          <a:p>
            <a:r>
              <a:rPr dirty="0"/>
              <a:t>We noticed that a lot of </a:t>
            </a:r>
            <a:r>
              <a:rPr dirty="0" err="1"/>
              <a:t>MPI_Alltoallv</a:t>
            </a:r>
            <a:r>
              <a:rPr dirty="0"/>
              <a:t> are replaced by </a:t>
            </a:r>
            <a:r>
              <a:rPr dirty="0" err="1"/>
              <a:t>MPI_IalltoallV</a:t>
            </a:r>
            <a:r>
              <a:rPr dirty="0"/>
              <a:t> and </a:t>
            </a:r>
            <a:r>
              <a:rPr dirty="0" err="1"/>
              <a:t>MPI_Wait</a:t>
            </a:r>
            <a:r>
              <a:rPr dirty="0"/>
              <a:t>.</a:t>
            </a:r>
          </a:p>
        </p:txBody>
      </p:sp>
      <p:pic>
        <p:nvPicPr>
          <p:cNvPr id="198" name="Screen Shot 2022-05-13 at 04.36.52.png" descr="Screen Shot 2022-05-13 at 04.36.52.png"/>
          <p:cNvPicPr>
            <a:picLocks noChangeAspect="1"/>
          </p:cNvPicPr>
          <p:nvPr/>
        </p:nvPicPr>
        <p:blipFill>
          <a:blip r:embed="rId2"/>
          <a:stretch>
            <a:fillRect/>
          </a:stretch>
        </p:blipFill>
        <p:spPr>
          <a:xfrm>
            <a:off x="9006279" y="187926"/>
            <a:ext cx="5121253" cy="3411977"/>
          </a:xfrm>
          <a:prstGeom prst="rect">
            <a:avLst/>
          </a:prstGeom>
          <a:ln w="12700">
            <a:miter lim="400000"/>
          </a:ln>
        </p:spPr>
      </p:pic>
      <p:pic>
        <p:nvPicPr>
          <p:cNvPr id="199" name="Image" descr="Image"/>
          <p:cNvPicPr>
            <a:picLocks noChangeAspect="1"/>
          </p:cNvPicPr>
          <p:nvPr/>
        </p:nvPicPr>
        <p:blipFill>
          <a:blip r:embed="rId3"/>
          <a:stretch>
            <a:fillRect/>
          </a:stretch>
        </p:blipFill>
        <p:spPr>
          <a:xfrm>
            <a:off x="9006279" y="3919246"/>
            <a:ext cx="5121253" cy="3453715"/>
          </a:xfrm>
          <a:prstGeom prst="rect">
            <a:avLst/>
          </a:prstGeom>
          <a:ln w="12700">
            <a:miter lim="400000"/>
          </a:ln>
        </p:spPr>
      </p:pic>
      <p:sp>
        <p:nvSpPr>
          <p:cNvPr id="8" name="Code optimization">
            <a:extLst>
              <a:ext uri="{FF2B5EF4-FFF2-40B4-BE49-F238E27FC236}">
                <a16:creationId xmlns:a16="http://schemas.microsoft.com/office/drawing/2014/main" id="{187B0D9E-1ABE-3154-4042-9E3AF0963E3D}"/>
              </a:ext>
            </a:extLst>
          </p:cNvPr>
          <p:cNvSpPr txBox="1">
            <a:spLocks noGrp="1"/>
          </p:cNvSpPr>
          <p:nvPr>
            <p:ph type="title"/>
          </p:nvPr>
        </p:nvSpPr>
        <p:spPr>
          <a:xfrm>
            <a:off x="723900" y="258063"/>
            <a:ext cx="7685314" cy="861060"/>
          </a:xfrm>
          <a:prstGeom prst="rect">
            <a:avLst/>
          </a:prstGeom>
        </p:spPr>
        <p:txBody>
          <a:bodyPr/>
          <a:lstStyle/>
          <a:p>
            <a:r>
              <a:rPr sz="5400" dirty="0"/>
              <a:t>Code optimization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Make it fast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Make it faster</a:t>
            </a:r>
          </a:p>
        </p:txBody>
      </p:sp>
      <p:sp>
        <p:nvSpPr>
          <p:cNvPr id="203" name="After we profiling the application, we found a hotspot."/>
          <p:cNvSpPr txBox="1">
            <a:spLocks noGrp="1"/>
          </p:cNvSpPr>
          <p:nvPr>
            <p:ph type="body" sz="half" idx="1"/>
          </p:nvPr>
        </p:nvSpPr>
        <p:spPr>
          <a:prstGeom prst="rect">
            <a:avLst/>
          </a:prstGeom>
        </p:spPr>
        <p:txBody>
          <a:bodyPr/>
          <a:lstStyle/>
          <a:p>
            <a:r>
              <a:rPr dirty="0"/>
              <a:t>After we profiling the application, we found a hotspot.</a:t>
            </a:r>
          </a:p>
        </p:txBody>
      </p:sp>
      <p:pic>
        <p:nvPicPr>
          <p:cNvPr id="204" name="Image" descr="Image"/>
          <p:cNvPicPr>
            <a:picLocks noChangeAspect="1"/>
          </p:cNvPicPr>
          <p:nvPr/>
        </p:nvPicPr>
        <p:blipFill>
          <a:blip r:embed="rId2"/>
          <a:stretch>
            <a:fillRect/>
          </a:stretch>
        </p:blipFill>
        <p:spPr>
          <a:xfrm>
            <a:off x="10409160" y="1289099"/>
            <a:ext cx="3957235" cy="3049016"/>
          </a:xfrm>
          <a:prstGeom prst="rect">
            <a:avLst/>
          </a:prstGeom>
          <a:ln w="12700">
            <a:miter lim="400000"/>
          </a:ln>
        </p:spPr>
      </p:pic>
      <p:pic>
        <p:nvPicPr>
          <p:cNvPr id="205" name="Image" descr="Image"/>
          <p:cNvPicPr>
            <a:picLocks noChangeAspect="1"/>
          </p:cNvPicPr>
          <p:nvPr/>
        </p:nvPicPr>
        <p:blipFill>
          <a:blip r:embed="rId3"/>
          <a:stretch>
            <a:fillRect/>
          </a:stretch>
        </p:blipFill>
        <p:spPr>
          <a:xfrm>
            <a:off x="5543649" y="4338115"/>
            <a:ext cx="8822746" cy="3652970"/>
          </a:xfrm>
          <a:prstGeom prst="rect">
            <a:avLst/>
          </a:prstGeom>
          <a:ln w="12700">
            <a:miter lim="400000"/>
          </a:ln>
        </p:spPr>
      </p:pic>
      <p:sp>
        <p:nvSpPr>
          <p:cNvPr id="8" name="Code optimization">
            <a:extLst>
              <a:ext uri="{FF2B5EF4-FFF2-40B4-BE49-F238E27FC236}">
                <a16:creationId xmlns:a16="http://schemas.microsoft.com/office/drawing/2014/main" id="{5ED61300-69D2-4FFD-DA94-484CDB486620}"/>
              </a:ext>
            </a:extLst>
          </p:cNvPr>
          <p:cNvSpPr txBox="1">
            <a:spLocks noGrp="1"/>
          </p:cNvSpPr>
          <p:nvPr>
            <p:ph type="title"/>
          </p:nvPr>
        </p:nvSpPr>
        <p:spPr>
          <a:xfrm>
            <a:off x="723900" y="258063"/>
            <a:ext cx="7685314" cy="861060"/>
          </a:xfrm>
          <a:prstGeom prst="rect">
            <a:avLst/>
          </a:prstGeom>
        </p:spPr>
        <p:txBody>
          <a:bodyPr/>
          <a:lstStyle/>
          <a:p>
            <a:r>
              <a:rPr sz="5400" dirty="0"/>
              <a:t>Code optimization</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Make it fast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Make it faster</a:t>
            </a:r>
          </a:p>
        </p:txBody>
      </p:sp>
      <p:sp>
        <p:nvSpPr>
          <p:cNvPr id="209" name="The compiler fails to vectorize the calculation, and we help the compiler to optimize the code.…"/>
          <p:cNvSpPr txBox="1">
            <a:spLocks noGrp="1"/>
          </p:cNvSpPr>
          <p:nvPr>
            <p:ph type="body" sz="half" idx="1"/>
          </p:nvPr>
        </p:nvSpPr>
        <p:spPr>
          <a:prstGeom prst="rect">
            <a:avLst/>
          </a:prstGeom>
        </p:spPr>
        <p:txBody>
          <a:bodyPr/>
          <a:lstStyle/>
          <a:p>
            <a:r>
              <a:t>The compiler fails to vectorize the calculation, and we help the compiler to optimize the code.</a:t>
            </a:r>
          </a:p>
          <a:p>
            <a:r>
              <a:t>We inline the function sqrt_prec manually.</a:t>
            </a:r>
          </a:p>
          <a:p>
            <a:r>
              <a:t>We use where statement and matrix operations, instead of manipulate the array element one by one.</a:t>
            </a:r>
          </a:p>
        </p:txBody>
      </p:sp>
      <p:pic>
        <p:nvPicPr>
          <p:cNvPr id="210" name="Image" descr="Image"/>
          <p:cNvPicPr>
            <a:picLocks noChangeAspect="1"/>
          </p:cNvPicPr>
          <p:nvPr/>
        </p:nvPicPr>
        <p:blipFill>
          <a:blip r:embed="rId2"/>
          <a:stretch>
            <a:fillRect/>
          </a:stretch>
        </p:blipFill>
        <p:spPr>
          <a:xfrm>
            <a:off x="10351454" y="850851"/>
            <a:ext cx="4007543" cy="2868709"/>
          </a:xfrm>
          <a:prstGeom prst="rect">
            <a:avLst/>
          </a:prstGeom>
          <a:ln w="12700">
            <a:miter lim="400000"/>
          </a:ln>
        </p:spPr>
      </p:pic>
      <p:pic>
        <p:nvPicPr>
          <p:cNvPr id="211" name="Image" descr="Image"/>
          <p:cNvPicPr>
            <a:picLocks noChangeAspect="1"/>
          </p:cNvPicPr>
          <p:nvPr/>
        </p:nvPicPr>
        <p:blipFill>
          <a:blip r:embed="rId3"/>
          <a:stretch>
            <a:fillRect/>
          </a:stretch>
        </p:blipFill>
        <p:spPr>
          <a:xfrm>
            <a:off x="6489630" y="4008330"/>
            <a:ext cx="7880125" cy="4025254"/>
          </a:xfrm>
          <a:prstGeom prst="rect">
            <a:avLst/>
          </a:prstGeom>
          <a:ln w="12700">
            <a:miter lim="400000"/>
          </a:ln>
        </p:spPr>
      </p:pic>
      <p:sp>
        <p:nvSpPr>
          <p:cNvPr id="8" name="Code optimization">
            <a:extLst>
              <a:ext uri="{FF2B5EF4-FFF2-40B4-BE49-F238E27FC236}">
                <a16:creationId xmlns:a16="http://schemas.microsoft.com/office/drawing/2014/main" id="{6F3C2676-47D3-082F-3E09-22D0F794805B}"/>
              </a:ext>
            </a:extLst>
          </p:cNvPr>
          <p:cNvSpPr txBox="1">
            <a:spLocks/>
          </p:cNvSpPr>
          <p:nvPr/>
        </p:nvSpPr>
        <p:spPr bwMode="auto">
          <a:xfrm>
            <a:off x="723900" y="258063"/>
            <a:ext cx="7685314" cy="86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defTabSz="731520" rtl="0" eaLnBrk="0" fontAlgn="base" hangingPunct="0">
              <a:spcBef>
                <a:spcPct val="0"/>
              </a:spcBef>
              <a:spcAft>
                <a:spcPct val="0"/>
              </a:spcAft>
              <a:defRPr sz="3200" b="1">
                <a:solidFill>
                  <a:schemeClr val="bg1"/>
                </a:solidFill>
                <a:latin typeface="+mj-lt"/>
                <a:ea typeface="+mj-ea"/>
                <a:cs typeface="+mj-cs"/>
              </a:defRPr>
            </a:lvl1pPr>
            <a:lvl2pPr algn="l" defTabSz="731520" rtl="0" eaLnBrk="0" fontAlgn="base" hangingPunct="0">
              <a:spcBef>
                <a:spcPct val="0"/>
              </a:spcBef>
              <a:spcAft>
                <a:spcPct val="0"/>
              </a:spcAft>
              <a:defRPr sz="5120">
                <a:solidFill>
                  <a:schemeClr val="bg1"/>
                </a:solidFill>
                <a:latin typeface="Arial" panose="020B0604020202090204" pitchFamily="34" charset="0"/>
              </a:defRPr>
            </a:lvl2pPr>
            <a:lvl3pPr algn="l" defTabSz="731520" rtl="0" eaLnBrk="0" fontAlgn="base" hangingPunct="0">
              <a:spcBef>
                <a:spcPct val="0"/>
              </a:spcBef>
              <a:spcAft>
                <a:spcPct val="0"/>
              </a:spcAft>
              <a:defRPr sz="5120">
                <a:solidFill>
                  <a:schemeClr val="bg1"/>
                </a:solidFill>
                <a:latin typeface="Arial" panose="020B0604020202090204" pitchFamily="34" charset="0"/>
              </a:defRPr>
            </a:lvl3pPr>
            <a:lvl4pPr algn="l" defTabSz="731520" rtl="0" eaLnBrk="0" fontAlgn="base" hangingPunct="0">
              <a:spcBef>
                <a:spcPct val="0"/>
              </a:spcBef>
              <a:spcAft>
                <a:spcPct val="0"/>
              </a:spcAft>
              <a:defRPr sz="5120">
                <a:solidFill>
                  <a:schemeClr val="bg1"/>
                </a:solidFill>
                <a:latin typeface="Arial" panose="020B0604020202090204" pitchFamily="34" charset="0"/>
              </a:defRPr>
            </a:lvl4pPr>
            <a:lvl5pPr algn="l" defTabSz="731520" rtl="0" eaLnBrk="0" fontAlgn="base" hangingPunct="0">
              <a:spcBef>
                <a:spcPct val="0"/>
              </a:spcBef>
              <a:spcAft>
                <a:spcPct val="0"/>
              </a:spcAft>
              <a:defRPr sz="5120">
                <a:solidFill>
                  <a:schemeClr val="bg1"/>
                </a:solidFill>
                <a:latin typeface="Arial" panose="020B0604020202090204" pitchFamily="34" charset="0"/>
              </a:defRPr>
            </a:lvl5pPr>
            <a:lvl6pPr marL="731520" algn="l" defTabSz="731520" rtl="0" fontAlgn="base">
              <a:spcBef>
                <a:spcPct val="0"/>
              </a:spcBef>
              <a:spcAft>
                <a:spcPct val="0"/>
              </a:spcAft>
              <a:defRPr sz="5120">
                <a:solidFill>
                  <a:schemeClr val="bg1"/>
                </a:solidFill>
                <a:latin typeface="Arial" panose="020B0604020202090204" pitchFamily="34" charset="0"/>
              </a:defRPr>
            </a:lvl6pPr>
            <a:lvl7pPr marL="1463040" algn="l" defTabSz="731520" rtl="0" fontAlgn="base">
              <a:spcBef>
                <a:spcPct val="0"/>
              </a:spcBef>
              <a:spcAft>
                <a:spcPct val="0"/>
              </a:spcAft>
              <a:defRPr sz="5120">
                <a:solidFill>
                  <a:schemeClr val="bg1"/>
                </a:solidFill>
                <a:latin typeface="Arial" panose="020B0604020202090204" pitchFamily="34" charset="0"/>
              </a:defRPr>
            </a:lvl7pPr>
            <a:lvl8pPr marL="2194560" algn="l" defTabSz="731520" rtl="0" fontAlgn="base">
              <a:spcBef>
                <a:spcPct val="0"/>
              </a:spcBef>
              <a:spcAft>
                <a:spcPct val="0"/>
              </a:spcAft>
              <a:defRPr sz="5120">
                <a:solidFill>
                  <a:schemeClr val="bg1"/>
                </a:solidFill>
                <a:latin typeface="Arial" panose="020B0604020202090204" pitchFamily="34" charset="0"/>
              </a:defRPr>
            </a:lvl8pPr>
            <a:lvl9pPr marL="2926080" algn="l" defTabSz="731520" rtl="0" fontAlgn="base">
              <a:spcBef>
                <a:spcPct val="0"/>
              </a:spcBef>
              <a:spcAft>
                <a:spcPct val="0"/>
              </a:spcAft>
              <a:defRPr sz="5120">
                <a:solidFill>
                  <a:schemeClr val="bg1"/>
                </a:solidFill>
                <a:latin typeface="Arial" panose="020B0604020202090204" pitchFamily="34" charset="0"/>
              </a:defRPr>
            </a:lvl9pPr>
          </a:lstStyle>
          <a:p>
            <a:r>
              <a:rPr lang="en-US" sz="5400" kern="0"/>
              <a:t>Code optimization</a:t>
            </a:r>
            <a:endParaRPr lang="en-US" sz="5400" kern="0"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Make it fast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Make it faster</a:t>
            </a:r>
          </a:p>
        </p:txBody>
      </p:sp>
      <p:sp>
        <p:nvSpPr>
          <p:cNvPr id="215" name="Finally, we get a performance improvement around 40%.…"/>
          <p:cNvSpPr txBox="1">
            <a:spLocks noGrp="1"/>
          </p:cNvSpPr>
          <p:nvPr>
            <p:ph type="body" sz="half" idx="1"/>
          </p:nvPr>
        </p:nvSpPr>
        <p:spPr>
          <a:prstGeom prst="rect">
            <a:avLst/>
          </a:prstGeom>
        </p:spPr>
        <p:txBody>
          <a:bodyPr/>
          <a:lstStyle/>
          <a:p>
            <a:r>
              <a:t>Finally, we get a performance improvement around 40%.</a:t>
            </a:r>
          </a:p>
          <a:p>
            <a:r>
              <a:t>The test data is based on the Xcompact3d for ISC22, not Code challenge.</a:t>
            </a:r>
          </a:p>
        </p:txBody>
      </p:sp>
      <p:sp>
        <p:nvSpPr>
          <p:cNvPr id="6" name="Code optimization">
            <a:extLst>
              <a:ext uri="{FF2B5EF4-FFF2-40B4-BE49-F238E27FC236}">
                <a16:creationId xmlns:a16="http://schemas.microsoft.com/office/drawing/2014/main" id="{E6C5FB9A-7A91-9E5A-75DB-CAB5D09E449B}"/>
              </a:ext>
            </a:extLst>
          </p:cNvPr>
          <p:cNvSpPr txBox="1">
            <a:spLocks/>
          </p:cNvSpPr>
          <p:nvPr/>
        </p:nvSpPr>
        <p:spPr bwMode="auto">
          <a:xfrm>
            <a:off x="723900" y="258063"/>
            <a:ext cx="7685314" cy="86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defTabSz="731520" rtl="0" eaLnBrk="0" fontAlgn="base" hangingPunct="0">
              <a:spcBef>
                <a:spcPct val="0"/>
              </a:spcBef>
              <a:spcAft>
                <a:spcPct val="0"/>
              </a:spcAft>
              <a:defRPr sz="3200" b="1">
                <a:solidFill>
                  <a:schemeClr val="bg1"/>
                </a:solidFill>
                <a:latin typeface="+mj-lt"/>
                <a:ea typeface="+mj-ea"/>
                <a:cs typeface="+mj-cs"/>
              </a:defRPr>
            </a:lvl1pPr>
            <a:lvl2pPr algn="l" defTabSz="731520" rtl="0" eaLnBrk="0" fontAlgn="base" hangingPunct="0">
              <a:spcBef>
                <a:spcPct val="0"/>
              </a:spcBef>
              <a:spcAft>
                <a:spcPct val="0"/>
              </a:spcAft>
              <a:defRPr sz="5120">
                <a:solidFill>
                  <a:schemeClr val="bg1"/>
                </a:solidFill>
                <a:latin typeface="Arial" panose="020B0604020202090204" pitchFamily="34" charset="0"/>
              </a:defRPr>
            </a:lvl2pPr>
            <a:lvl3pPr algn="l" defTabSz="731520" rtl="0" eaLnBrk="0" fontAlgn="base" hangingPunct="0">
              <a:spcBef>
                <a:spcPct val="0"/>
              </a:spcBef>
              <a:spcAft>
                <a:spcPct val="0"/>
              </a:spcAft>
              <a:defRPr sz="5120">
                <a:solidFill>
                  <a:schemeClr val="bg1"/>
                </a:solidFill>
                <a:latin typeface="Arial" panose="020B0604020202090204" pitchFamily="34" charset="0"/>
              </a:defRPr>
            </a:lvl3pPr>
            <a:lvl4pPr algn="l" defTabSz="731520" rtl="0" eaLnBrk="0" fontAlgn="base" hangingPunct="0">
              <a:spcBef>
                <a:spcPct val="0"/>
              </a:spcBef>
              <a:spcAft>
                <a:spcPct val="0"/>
              </a:spcAft>
              <a:defRPr sz="5120">
                <a:solidFill>
                  <a:schemeClr val="bg1"/>
                </a:solidFill>
                <a:latin typeface="Arial" panose="020B0604020202090204" pitchFamily="34" charset="0"/>
              </a:defRPr>
            </a:lvl4pPr>
            <a:lvl5pPr algn="l" defTabSz="731520" rtl="0" eaLnBrk="0" fontAlgn="base" hangingPunct="0">
              <a:spcBef>
                <a:spcPct val="0"/>
              </a:spcBef>
              <a:spcAft>
                <a:spcPct val="0"/>
              </a:spcAft>
              <a:defRPr sz="5120">
                <a:solidFill>
                  <a:schemeClr val="bg1"/>
                </a:solidFill>
                <a:latin typeface="Arial" panose="020B0604020202090204" pitchFamily="34" charset="0"/>
              </a:defRPr>
            </a:lvl5pPr>
            <a:lvl6pPr marL="731520" algn="l" defTabSz="731520" rtl="0" fontAlgn="base">
              <a:spcBef>
                <a:spcPct val="0"/>
              </a:spcBef>
              <a:spcAft>
                <a:spcPct val="0"/>
              </a:spcAft>
              <a:defRPr sz="5120">
                <a:solidFill>
                  <a:schemeClr val="bg1"/>
                </a:solidFill>
                <a:latin typeface="Arial" panose="020B0604020202090204" pitchFamily="34" charset="0"/>
              </a:defRPr>
            </a:lvl6pPr>
            <a:lvl7pPr marL="1463040" algn="l" defTabSz="731520" rtl="0" fontAlgn="base">
              <a:spcBef>
                <a:spcPct val="0"/>
              </a:spcBef>
              <a:spcAft>
                <a:spcPct val="0"/>
              </a:spcAft>
              <a:defRPr sz="5120">
                <a:solidFill>
                  <a:schemeClr val="bg1"/>
                </a:solidFill>
                <a:latin typeface="Arial" panose="020B0604020202090204" pitchFamily="34" charset="0"/>
              </a:defRPr>
            </a:lvl7pPr>
            <a:lvl8pPr marL="2194560" algn="l" defTabSz="731520" rtl="0" fontAlgn="base">
              <a:spcBef>
                <a:spcPct val="0"/>
              </a:spcBef>
              <a:spcAft>
                <a:spcPct val="0"/>
              </a:spcAft>
              <a:defRPr sz="5120">
                <a:solidFill>
                  <a:schemeClr val="bg1"/>
                </a:solidFill>
                <a:latin typeface="Arial" panose="020B0604020202090204" pitchFamily="34" charset="0"/>
              </a:defRPr>
            </a:lvl8pPr>
            <a:lvl9pPr marL="2926080" algn="l" defTabSz="731520" rtl="0" fontAlgn="base">
              <a:spcBef>
                <a:spcPct val="0"/>
              </a:spcBef>
              <a:spcAft>
                <a:spcPct val="0"/>
              </a:spcAft>
              <a:defRPr sz="5120">
                <a:solidFill>
                  <a:schemeClr val="bg1"/>
                </a:solidFill>
                <a:latin typeface="Arial" panose="020B0604020202090204" pitchFamily="34" charset="0"/>
              </a:defRPr>
            </a:lvl9pPr>
          </a:lstStyle>
          <a:p>
            <a:r>
              <a:rPr lang="en-US" sz="5400" kern="0" dirty="0"/>
              <a:t>Code optimization</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DPU offload"/>
          <p:cNvSpPr txBox="1">
            <a:spLocks noGrp="1"/>
          </p:cNvSpPr>
          <p:nvPr>
            <p:ph type="title"/>
          </p:nvPr>
        </p:nvSpPr>
        <p:spPr>
          <a:xfrm>
            <a:off x="723900" y="268724"/>
            <a:ext cx="5867400" cy="861060"/>
          </a:xfrm>
          <a:prstGeom prst="rect">
            <a:avLst/>
          </a:prstGeom>
        </p:spPr>
        <p:txBody>
          <a:bodyPr/>
          <a:lstStyle/>
          <a:p>
            <a:r>
              <a:rPr sz="5400" dirty="0"/>
              <a:t>DPU offload</a:t>
            </a:r>
          </a:p>
        </p:txBody>
      </p:sp>
      <p:sp>
        <p:nvSpPr>
          <p:cNvPr id="218" name="When the message size is between 16KB and 512KB, the MPI will perform a DPU offload.…"/>
          <p:cNvSpPr txBox="1">
            <a:spLocks noGrp="1"/>
          </p:cNvSpPr>
          <p:nvPr>
            <p:ph type="body" sz="half" idx="1"/>
          </p:nvPr>
        </p:nvSpPr>
        <p:spPr>
          <a:prstGeom prst="rect">
            <a:avLst/>
          </a:prstGeom>
        </p:spPr>
        <p:txBody>
          <a:bodyPr/>
          <a:lstStyle/>
          <a:p>
            <a:pPr marL="329183" indent="-329183" defTabSz="1316703">
              <a:spcBef>
                <a:spcPts val="2400"/>
              </a:spcBef>
              <a:defRPr sz="4319"/>
            </a:pPr>
            <a:r>
              <a:rPr sz="2300" dirty="0"/>
              <a:t>When the message size is between 16KB and 512KB, the MPI will perform a DPU offload.</a:t>
            </a:r>
          </a:p>
          <a:p>
            <a:pPr marL="329183" indent="-329183" defTabSz="1316703">
              <a:spcBef>
                <a:spcPts val="2400"/>
              </a:spcBef>
              <a:defRPr sz="4319"/>
            </a:pPr>
            <a:r>
              <a:rPr sz="2300" dirty="0"/>
              <a:t>When the message size is less than 8KB or more than 1MB, the MPI will not perform a DPU offload.</a:t>
            </a:r>
          </a:p>
          <a:p>
            <a:pPr marL="329183" indent="-329183" defTabSz="1316703">
              <a:spcBef>
                <a:spcPts val="2400"/>
              </a:spcBef>
              <a:defRPr sz="4319"/>
            </a:pPr>
            <a:r>
              <a:rPr sz="2300" dirty="0"/>
              <a:t>The overlapping can cover the cost of MPI communication. </a:t>
            </a:r>
          </a:p>
          <a:p>
            <a:pPr marL="329183" indent="-329183" defTabSz="1316703">
              <a:spcBef>
                <a:spcPts val="2400"/>
              </a:spcBef>
              <a:defRPr sz="4319"/>
            </a:pPr>
            <a:r>
              <a:rPr sz="2300" dirty="0"/>
              <a:t>Mvapich2-DPU only supports offloading non-blocking MPI calls to DPU.</a:t>
            </a:r>
          </a:p>
        </p:txBody>
      </p:sp>
      <p:pic>
        <p:nvPicPr>
          <p:cNvPr id="219" name="Image" descr="Image"/>
          <p:cNvPicPr>
            <a:picLocks noChangeAspect="1"/>
          </p:cNvPicPr>
          <p:nvPr/>
        </p:nvPicPr>
        <p:blipFill>
          <a:blip r:embed="rId2"/>
          <a:srcRect r="35000"/>
          <a:stretch>
            <a:fillRect/>
          </a:stretch>
        </p:blipFill>
        <p:spPr>
          <a:xfrm>
            <a:off x="7266301" y="699254"/>
            <a:ext cx="6828973" cy="6839409"/>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5</a:t>
            </a:fld>
            <a:endParaRPr/>
          </a:p>
        </p:txBody>
      </p:sp>
      <p:sp>
        <p:nvSpPr>
          <p:cNvPr id="150" name="Title 1"/>
          <p:cNvSpPr txBox="1">
            <a:spLocks noGrp="1"/>
          </p:cNvSpPr>
          <p:nvPr>
            <p:ph type="title"/>
          </p:nvPr>
        </p:nvSpPr>
        <p:spPr>
          <a:xfrm>
            <a:off x="245660" y="77002"/>
            <a:ext cx="12050973" cy="1005839"/>
          </a:xfrm>
          <a:prstGeom prst="rect">
            <a:avLst/>
          </a:prstGeom>
        </p:spPr>
        <p:txBody>
          <a:bodyPr/>
          <a:lstStyle/>
          <a:p>
            <a:r>
              <a:t>University/Institute </a:t>
            </a:r>
          </a:p>
        </p:txBody>
      </p:sp>
      <p:sp>
        <p:nvSpPr>
          <p:cNvPr id="12" name="文本框 11">
            <a:extLst>
              <a:ext uri="{FF2B5EF4-FFF2-40B4-BE49-F238E27FC236}">
                <a16:creationId xmlns:a16="http://schemas.microsoft.com/office/drawing/2014/main" id="{949637B0-2E29-40FA-98E9-1DDBCC44DBF6}"/>
              </a:ext>
            </a:extLst>
          </p:cNvPr>
          <p:cNvSpPr txBox="1"/>
          <p:nvPr/>
        </p:nvSpPr>
        <p:spPr>
          <a:xfrm>
            <a:off x="3657600" y="3993634"/>
            <a:ext cx="7315200" cy="369332"/>
          </a:xfrm>
          <a:prstGeom prst="rect">
            <a:avLst/>
          </a:prstGeom>
          <a:noFill/>
        </p:spPr>
        <p:txBody>
          <a:bodyPr wrap="square">
            <a:spAutoFit/>
          </a:bodyPr>
          <a:lstStyle/>
          <a:p>
            <a:endParaRPr lang="zh-TW" altLang="en-US" dirty="0"/>
          </a:p>
        </p:txBody>
      </p:sp>
      <p:pic>
        <p:nvPicPr>
          <p:cNvPr id="3082" name="Picture 10">
            <a:extLst>
              <a:ext uri="{FF2B5EF4-FFF2-40B4-BE49-F238E27FC236}">
                <a16:creationId xmlns:a16="http://schemas.microsoft.com/office/drawing/2014/main" id="{C53183F9-C75B-4EC0-86AE-4D80A8E12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13934"/>
            <a:ext cx="7683500" cy="512233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602B40FE-B463-4E31-B117-7BBE5AA65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7542"/>
            <a:ext cx="146304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15" name="图形 6">
            <a:extLst>
              <a:ext uri="{FF2B5EF4-FFF2-40B4-BE49-F238E27FC236}">
                <a16:creationId xmlns:a16="http://schemas.microsoft.com/office/drawing/2014/main" id="{821244F7-8C5F-4E23-B99E-0E539F9F5231}"/>
              </a:ext>
            </a:extLst>
          </p:cNvPr>
          <p:cNvPicPr>
            <a:picLocks noChangeAspect="1"/>
          </p:cNvPicPr>
          <p:nvPr/>
        </p:nvPicPr>
        <p:blipFill>
          <a:blip r:embed="rId4"/>
          <a:stretch>
            <a:fillRect/>
          </a:stretch>
        </p:blipFill>
        <p:spPr>
          <a:xfrm>
            <a:off x="8904606" y="1840653"/>
            <a:ext cx="3762375" cy="1012825"/>
          </a:xfrm>
          <a:prstGeom prst="rect">
            <a:avLst/>
          </a:prstGeom>
          <a:noFill/>
          <a:ln w="9525">
            <a:noFill/>
          </a:ln>
        </p:spPr>
      </p:pic>
      <p:pic>
        <p:nvPicPr>
          <p:cNvPr id="16" name="图片 6">
            <a:extLst>
              <a:ext uri="{FF2B5EF4-FFF2-40B4-BE49-F238E27FC236}">
                <a16:creationId xmlns:a16="http://schemas.microsoft.com/office/drawing/2014/main" id="{D48D9144-4520-441E-B08E-89949C0F0008}"/>
              </a:ext>
            </a:extLst>
          </p:cNvPr>
          <p:cNvPicPr>
            <a:picLocks noChangeAspect="1"/>
          </p:cNvPicPr>
          <p:nvPr/>
        </p:nvPicPr>
        <p:blipFill>
          <a:blip r:embed="rId5"/>
          <a:stretch>
            <a:fillRect/>
          </a:stretch>
        </p:blipFill>
        <p:spPr>
          <a:xfrm>
            <a:off x="8909687" y="3381494"/>
            <a:ext cx="2463800" cy="1224280"/>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In our case, the speed up is not so obvious.…"/>
          <p:cNvSpPr txBox="1">
            <a:spLocks noGrp="1"/>
          </p:cNvSpPr>
          <p:nvPr>
            <p:ph type="body" sz="half" idx="1"/>
          </p:nvPr>
        </p:nvSpPr>
        <p:spPr>
          <a:prstGeom prst="rect">
            <a:avLst/>
          </a:prstGeom>
        </p:spPr>
        <p:txBody>
          <a:bodyPr/>
          <a:lstStyle/>
          <a:p>
            <a:pPr marL="354787" indent="-354787" defTabSz="1419113">
              <a:spcBef>
                <a:spcPts val="2580"/>
              </a:spcBef>
              <a:defRPr sz="4656"/>
            </a:pPr>
            <a:r>
              <a:rPr sz="2300" dirty="0"/>
              <a:t>In our case, the speed up is not so obvious.</a:t>
            </a:r>
          </a:p>
          <a:p>
            <a:pPr marL="354787" indent="-354787" defTabSz="1419113">
              <a:spcBef>
                <a:spcPts val="2580"/>
              </a:spcBef>
              <a:defRPr sz="4656"/>
            </a:pPr>
            <a:r>
              <a:rPr sz="2300" dirty="0"/>
              <a:t>Compare to the command line output in the last slide (which shows the result of using DPU offloading), the overlap decrease significantly.</a:t>
            </a:r>
          </a:p>
          <a:p>
            <a:pPr marL="354787" indent="-354787" defTabSz="1419113">
              <a:spcBef>
                <a:spcPts val="2580"/>
              </a:spcBef>
              <a:defRPr sz="4656"/>
            </a:pPr>
            <a:r>
              <a:rPr sz="2300" dirty="0"/>
              <a:t>However, the </a:t>
            </a:r>
            <a:r>
              <a:rPr sz="2300" dirty="0" err="1"/>
              <a:t>wallclock</a:t>
            </a:r>
            <a:r>
              <a:rPr sz="2300" dirty="0"/>
              <a:t> between two modes (with DPU offloading and without DPU offloading) are very close.</a:t>
            </a:r>
          </a:p>
        </p:txBody>
      </p:sp>
      <p:pic>
        <p:nvPicPr>
          <p:cNvPr id="223" name="Image" descr="Image"/>
          <p:cNvPicPr>
            <a:picLocks noChangeAspect="1"/>
          </p:cNvPicPr>
          <p:nvPr/>
        </p:nvPicPr>
        <p:blipFill>
          <a:blip r:embed="rId2"/>
          <a:stretch>
            <a:fillRect/>
          </a:stretch>
        </p:blipFill>
        <p:spPr>
          <a:xfrm>
            <a:off x="6832393" y="381487"/>
            <a:ext cx="7485716" cy="7474961"/>
          </a:xfrm>
          <a:prstGeom prst="rect">
            <a:avLst/>
          </a:prstGeom>
          <a:ln w="12700">
            <a:miter lim="400000"/>
          </a:ln>
        </p:spPr>
      </p:pic>
      <p:sp>
        <p:nvSpPr>
          <p:cNvPr id="6" name="DPU offload">
            <a:extLst>
              <a:ext uri="{FF2B5EF4-FFF2-40B4-BE49-F238E27FC236}">
                <a16:creationId xmlns:a16="http://schemas.microsoft.com/office/drawing/2014/main" id="{81F6F875-91C4-896F-C3AF-4F0CBF7BADAA}"/>
              </a:ext>
            </a:extLst>
          </p:cNvPr>
          <p:cNvSpPr txBox="1">
            <a:spLocks noGrp="1"/>
          </p:cNvSpPr>
          <p:nvPr>
            <p:ph type="title"/>
          </p:nvPr>
        </p:nvSpPr>
        <p:spPr>
          <a:xfrm>
            <a:off x="723900" y="268724"/>
            <a:ext cx="5867400" cy="861060"/>
          </a:xfrm>
          <a:prstGeom prst="rect">
            <a:avLst/>
          </a:prstGeom>
        </p:spPr>
        <p:txBody>
          <a:bodyPr/>
          <a:lstStyle/>
          <a:p>
            <a:r>
              <a:rPr sz="5400" dirty="0"/>
              <a:t>DPU offload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Different buffer size"/>
          <p:cNvSpPr txBox="1">
            <a:spLocks noGrp="1"/>
          </p:cNvSpPr>
          <p:nvPr>
            <p:ph type="body" idx="21"/>
          </p:nvPr>
        </p:nvSpPr>
        <p:spPr>
          <a:xfrm>
            <a:off x="723900" y="1347577"/>
            <a:ext cx="4738819" cy="5608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Different buffer size</a:t>
            </a:r>
          </a:p>
        </p:txBody>
      </p:sp>
      <p:sp>
        <p:nvSpPr>
          <p:cNvPr id="227" name="With the increase of PPN, we buffer size of Alltoallv and Ialltoallv becomes smaller and smaller.…"/>
          <p:cNvSpPr txBox="1">
            <a:spLocks noGrp="1"/>
          </p:cNvSpPr>
          <p:nvPr>
            <p:ph type="body" sz="quarter" idx="1"/>
          </p:nvPr>
        </p:nvSpPr>
        <p:spPr>
          <a:xfrm>
            <a:off x="723900" y="2549103"/>
            <a:ext cx="4738819" cy="4953607"/>
          </a:xfrm>
          <a:prstGeom prst="rect">
            <a:avLst/>
          </a:prstGeom>
        </p:spPr>
        <p:txBody>
          <a:bodyPr/>
          <a:lstStyle/>
          <a:p>
            <a:r>
              <a:rPr dirty="0"/>
              <a:t>With the increase of PPN, we buffer size of </a:t>
            </a:r>
            <a:r>
              <a:rPr dirty="0" err="1"/>
              <a:t>Alltoallv</a:t>
            </a:r>
            <a:r>
              <a:rPr dirty="0"/>
              <a:t> and </a:t>
            </a:r>
            <a:r>
              <a:rPr dirty="0" err="1"/>
              <a:t>Ialltoallv</a:t>
            </a:r>
            <a:r>
              <a:rPr dirty="0"/>
              <a:t> becomes smaller and smaller.</a:t>
            </a:r>
          </a:p>
          <a:p>
            <a:r>
              <a:rPr dirty="0"/>
              <a:t>We except when PPN is 8, 16, and 32, DPU offloading will make an effect, and a higher performance will be acquired.</a:t>
            </a:r>
          </a:p>
        </p:txBody>
      </p:sp>
      <p:graphicFrame>
        <p:nvGraphicFramePr>
          <p:cNvPr id="228" name="Table"/>
          <p:cNvGraphicFramePr/>
          <p:nvPr>
            <p:extLst>
              <p:ext uri="{D42A27DB-BD31-4B8C-83A1-F6EECF244321}">
                <p14:modId xmlns:p14="http://schemas.microsoft.com/office/powerpoint/2010/main" val="532055059"/>
              </p:ext>
            </p:extLst>
          </p:nvPr>
        </p:nvGraphicFramePr>
        <p:xfrm>
          <a:off x="5976257" y="1583871"/>
          <a:ext cx="8294694" cy="6291423"/>
        </p:xfrm>
        <a:graphic>
          <a:graphicData uri="http://schemas.openxmlformats.org/drawingml/2006/table">
            <a:tbl>
              <a:tblPr firstRow="1" firstCol="1"/>
              <a:tblGrid>
                <a:gridCol w="1382449">
                  <a:extLst>
                    <a:ext uri="{9D8B030D-6E8A-4147-A177-3AD203B41FA5}">
                      <a16:colId xmlns:a16="http://schemas.microsoft.com/office/drawing/2014/main" val="20000"/>
                    </a:ext>
                  </a:extLst>
                </a:gridCol>
                <a:gridCol w="1382449">
                  <a:extLst>
                    <a:ext uri="{9D8B030D-6E8A-4147-A177-3AD203B41FA5}">
                      <a16:colId xmlns:a16="http://schemas.microsoft.com/office/drawing/2014/main" val="20001"/>
                    </a:ext>
                  </a:extLst>
                </a:gridCol>
                <a:gridCol w="1382449">
                  <a:extLst>
                    <a:ext uri="{9D8B030D-6E8A-4147-A177-3AD203B41FA5}">
                      <a16:colId xmlns:a16="http://schemas.microsoft.com/office/drawing/2014/main" val="20002"/>
                    </a:ext>
                  </a:extLst>
                </a:gridCol>
                <a:gridCol w="1382449">
                  <a:extLst>
                    <a:ext uri="{9D8B030D-6E8A-4147-A177-3AD203B41FA5}">
                      <a16:colId xmlns:a16="http://schemas.microsoft.com/office/drawing/2014/main" val="20003"/>
                    </a:ext>
                  </a:extLst>
                </a:gridCol>
                <a:gridCol w="1382449">
                  <a:extLst>
                    <a:ext uri="{9D8B030D-6E8A-4147-A177-3AD203B41FA5}">
                      <a16:colId xmlns:a16="http://schemas.microsoft.com/office/drawing/2014/main" val="20004"/>
                    </a:ext>
                  </a:extLst>
                </a:gridCol>
                <a:gridCol w="1382449">
                  <a:extLst>
                    <a:ext uri="{9D8B030D-6E8A-4147-A177-3AD203B41FA5}">
                      <a16:colId xmlns:a16="http://schemas.microsoft.com/office/drawing/2014/main" val="20005"/>
                    </a:ext>
                  </a:extLst>
                </a:gridCol>
              </a:tblGrid>
              <a:tr h="1568787">
                <a:tc>
                  <a:txBody>
                    <a:bodyPr/>
                    <a:lstStyle/>
                    <a:p>
                      <a:pPr defTabSz="914400">
                        <a:tabLst>
                          <a:tab pos="1663700" algn="l"/>
                        </a:tabLst>
                        <a:defRPr b="0">
                          <a:solidFill>
                            <a:srgbClr val="000000"/>
                          </a:solidFill>
                        </a:defRPr>
                      </a:pPr>
                      <a:r>
                        <a:rPr sz="2400" b="1" dirty="0">
                          <a:solidFill>
                            <a:schemeClr val="tx2"/>
                          </a:solidFill>
                          <a:latin typeface="+mn-lt"/>
                          <a:ea typeface="+mn-ea"/>
                          <a:cs typeface="+mn-cs"/>
                        </a:rPr>
                        <a:t>PPN / Buffer Size / Kind</a:t>
                      </a:r>
                    </a:p>
                  </a:txBody>
                  <a:tcPr marL="30480" marR="30480" marT="30480" marB="30480" anchor="ctr" horzOverflow="overflow"/>
                </a:tc>
                <a:tc>
                  <a:txBody>
                    <a:bodyPr/>
                    <a:lstStyle/>
                    <a:p>
                      <a:pPr defTabSz="914400">
                        <a:tabLst>
                          <a:tab pos="1663700" algn="l"/>
                        </a:tabLst>
                        <a:defRPr b="0">
                          <a:solidFill>
                            <a:srgbClr val="000000"/>
                          </a:solidFill>
                        </a:defRPr>
                      </a:pPr>
                      <a:r>
                        <a:rPr sz="2400" b="1" dirty="0" err="1">
                          <a:solidFill>
                            <a:schemeClr val="tx2"/>
                          </a:solidFill>
                          <a:latin typeface="+mn-lt"/>
                          <a:ea typeface="+mn-ea"/>
                          <a:cs typeface="+mn-cs"/>
                        </a:rPr>
                        <a:t>Alltoallv</a:t>
                      </a:r>
                      <a:endParaRPr sz="2400" b="1" dirty="0">
                        <a:solidFill>
                          <a:schemeClr val="tx2"/>
                        </a:solidFill>
                        <a:latin typeface="+mn-lt"/>
                        <a:ea typeface="+mn-ea"/>
                        <a:cs typeface="+mn-cs"/>
                      </a:endParaRPr>
                    </a:p>
                  </a:txBody>
                  <a:tcPr marL="30480" marR="30480" marT="30480" marB="30480" anchor="ctr" horzOverflow="overflow"/>
                </a:tc>
                <a:tc>
                  <a:txBody>
                    <a:bodyPr/>
                    <a:lstStyle/>
                    <a:p>
                      <a:pPr defTabSz="914400">
                        <a:tabLst>
                          <a:tab pos="1663700" algn="l"/>
                        </a:tabLst>
                        <a:defRPr b="0">
                          <a:solidFill>
                            <a:srgbClr val="000000"/>
                          </a:solidFill>
                        </a:defRPr>
                      </a:pPr>
                      <a:r>
                        <a:rPr sz="2400" b="1">
                          <a:solidFill>
                            <a:schemeClr val="tx2"/>
                          </a:solidFill>
                          <a:latin typeface="+mn-lt"/>
                          <a:ea typeface="+mn-ea"/>
                          <a:cs typeface="+mn-cs"/>
                        </a:rPr>
                        <a:t>Ialltoallv</a:t>
                      </a:r>
                    </a:p>
                  </a:txBody>
                  <a:tcPr marL="30480" marR="30480" marT="30480" marB="30480" anchor="ctr" horzOverflow="overflow"/>
                </a:tc>
                <a:tc>
                  <a:txBody>
                    <a:bodyPr/>
                    <a:lstStyle/>
                    <a:p>
                      <a:pPr defTabSz="914400">
                        <a:tabLst>
                          <a:tab pos="1663700" algn="l"/>
                        </a:tabLst>
                        <a:defRPr b="0">
                          <a:solidFill>
                            <a:srgbClr val="000000"/>
                          </a:solidFill>
                        </a:defRPr>
                      </a:pPr>
                      <a:r>
                        <a:rPr sz="2400" b="1">
                          <a:solidFill>
                            <a:schemeClr val="tx2"/>
                          </a:solidFill>
                          <a:latin typeface="+mn-lt"/>
                          <a:ea typeface="+mn-ea"/>
                          <a:cs typeface="+mn-cs"/>
                        </a:rPr>
                        <a:t>Allreduce</a:t>
                      </a:r>
                    </a:p>
                  </a:txBody>
                  <a:tcPr marL="30480" marR="30480" marT="30480" marB="30480" anchor="ctr" horzOverflow="overflow"/>
                </a:tc>
                <a:tc>
                  <a:txBody>
                    <a:bodyPr/>
                    <a:lstStyle/>
                    <a:p>
                      <a:pPr defTabSz="914400">
                        <a:tabLst>
                          <a:tab pos="1663700" algn="l"/>
                        </a:tabLst>
                        <a:defRPr b="0">
                          <a:solidFill>
                            <a:srgbClr val="000000"/>
                          </a:solidFill>
                        </a:defRPr>
                      </a:pPr>
                      <a:r>
                        <a:rPr sz="2400" b="1">
                          <a:solidFill>
                            <a:schemeClr val="tx2"/>
                          </a:solidFill>
                          <a:latin typeface="+mn-lt"/>
                          <a:ea typeface="+mn-ea"/>
                          <a:cs typeface="+mn-cs"/>
                        </a:rPr>
                        <a:t>Reduce</a:t>
                      </a:r>
                    </a:p>
                  </a:txBody>
                  <a:tcPr marL="30480" marR="30480" marT="30480" marB="30480" anchor="ctr" horzOverflow="overflow"/>
                </a:tc>
                <a:tc>
                  <a:txBody>
                    <a:bodyPr/>
                    <a:lstStyle/>
                    <a:p>
                      <a:pPr defTabSz="914400">
                        <a:tabLst>
                          <a:tab pos="1663700" algn="l"/>
                        </a:tabLst>
                        <a:defRPr b="0">
                          <a:solidFill>
                            <a:srgbClr val="000000"/>
                          </a:solidFill>
                        </a:defRPr>
                      </a:pPr>
                      <a:r>
                        <a:rPr sz="2400" b="1">
                          <a:solidFill>
                            <a:schemeClr val="tx2"/>
                          </a:solidFill>
                          <a:latin typeface="+mn-lt"/>
                          <a:ea typeface="+mn-ea"/>
                          <a:cs typeface="+mn-cs"/>
                        </a:rPr>
                        <a:t>Iallreduce</a:t>
                      </a:r>
                    </a:p>
                  </a:txBody>
                  <a:tcPr marL="30480" marR="30480" marT="30480" marB="30480" anchor="ctr" horzOverflow="overflow"/>
                </a:tc>
                <a:extLst>
                  <a:ext uri="{0D108BD9-81ED-4DB2-BD59-A6C34878D82A}">
                    <a16:rowId xmlns:a16="http://schemas.microsoft.com/office/drawing/2014/main" val="10000"/>
                  </a:ext>
                </a:extLst>
              </a:tr>
              <a:tr h="1180659">
                <a:tc>
                  <a:txBody>
                    <a:bodyPr/>
                    <a:lstStyle/>
                    <a:p>
                      <a:pPr defTabSz="914400">
                        <a:tabLst>
                          <a:tab pos="1663700" algn="l"/>
                        </a:tabLst>
                        <a:defRPr b="0">
                          <a:solidFill>
                            <a:srgbClr val="000000"/>
                          </a:solidFill>
                        </a:defRPr>
                      </a:pPr>
                      <a:r>
                        <a:rPr sz="2400" b="1">
                          <a:solidFill>
                            <a:schemeClr val="tx2"/>
                          </a:solidFill>
                          <a:latin typeface="+mn-lt"/>
                          <a:ea typeface="+mn-ea"/>
                          <a:cs typeface="+mn-cs"/>
                        </a:rPr>
                        <a:t>4</a:t>
                      </a:r>
                    </a:p>
                  </a:txBody>
                  <a:tcPr marL="30480" marR="30480" marT="30480" marB="30480" anchor="ctr" horzOverflow="overflow"/>
                </a:tc>
                <a:tc>
                  <a:txBody>
                    <a:bodyPr/>
                    <a:lstStyle/>
                    <a:p>
                      <a:pPr defTabSz="914400">
                        <a:defRPr>
                          <a:solidFill>
                            <a:srgbClr val="000000"/>
                          </a:solidFill>
                        </a:defRPr>
                      </a:pPr>
                      <a:r>
                        <a:rPr sz="2400" b="1" dirty="0">
                          <a:solidFill>
                            <a:schemeClr val="tx2"/>
                          </a:solidFill>
                          <a:latin typeface="+mn-lt"/>
                          <a:ea typeface="+mn-ea"/>
                          <a:cs typeface="+mn-cs"/>
                        </a:rPr>
                        <a:t>1M/512K</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1M/512K</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a:t>
                      </a:r>
                    </a:p>
                  </a:txBody>
                  <a:tcPr marL="30480" marR="30480" marT="30480" marB="30480" anchor="ctr" horzOverflow="overflow"/>
                </a:tc>
                <a:extLst>
                  <a:ext uri="{0D108BD9-81ED-4DB2-BD59-A6C34878D82A}">
                    <a16:rowId xmlns:a16="http://schemas.microsoft.com/office/drawing/2014/main" val="10001"/>
                  </a:ext>
                </a:extLst>
              </a:tr>
              <a:tr h="1180659">
                <a:tc>
                  <a:txBody>
                    <a:bodyPr/>
                    <a:lstStyle/>
                    <a:p>
                      <a:pPr defTabSz="914400">
                        <a:tabLst>
                          <a:tab pos="1663700" algn="l"/>
                        </a:tabLst>
                        <a:defRPr b="0">
                          <a:solidFill>
                            <a:srgbClr val="000000"/>
                          </a:solidFill>
                        </a:defRPr>
                      </a:pPr>
                      <a:r>
                        <a:rPr sz="2400" b="1">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256K</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256K</a:t>
                      </a:r>
                    </a:p>
                  </a:txBody>
                  <a:tcPr marL="30480" marR="30480" marT="30480" marB="30480" anchor="ctr" horzOverflow="overflow"/>
                </a:tc>
                <a:tc>
                  <a:txBody>
                    <a:bodyPr/>
                    <a:lstStyle/>
                    <a:p>
                      <a:pPr defTabSz="914400">
                        <a:defRPr>
                          <a:solidFill>
                            <a:srgbClr val="000000"/>
                          </a:solidFill>
                        </a:defRPr>
                      </a:pPr>
                      <a:r>
                        <a:rPr sz="2400" b="1" dirty="0">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2K</a:t>
                      </a:r>
                    </a:p>
                  </a:txBody>
                  <a:tcPr marL="30480" marR="30480" marT="30480" marB="30480" anchor="ctr" horzOverflow="overflow"/>
                </a:tc>
                <a:extLst>
                  <a:ext uri="{0D108BD9-81ED-4DB2-BD59-A6C34878D82A}">
                    <a16:rowId xmlns:a16="http://schemas.microsoft.com/office/drawing/2014/main" val="10002"/>
                  </a:ext>
                </a:extLst>
              </a:tr>
              <a:tr h="1180659">
                <a:tc>
                  <a:txBody>
                    <a:bodyPr/>
                    <a:lstStyle/>
                    <a:p>
                      <a:pPr defTabSz="914400">
                        <a:tabLst>
                          <a:tab pos="1663700" algn="l"/>
                        </a:tabLst>
                        <a:defRPr b="0">
                          <a:solidFill>
                            <a:srgbClr val="000000"/>
                          </a:solidFill>
                        </a:defRPr>
                      </a:pPr>
                      <a:r>
                        <a:rPr sz="2400" b="1">
                          <a:solidFill>
                            <a:schemeClr val="tx2"/>
                          </a:solidFill>
                          <a:latin typeface="+mn-lt"/>
                          <a:ea typeface="+mn-ea"/>
                          <a:cs typeface="+mn-cs"/>
                        </a:rPr>
                        <a:t>16</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128K/64K</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128K/64K</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2K</a:t>
                      </a:r>
                    </a:p>
                  </a:txBody>
                  <a:tcPr marL="30480" marR="30480" marT="30480" marB="30480" anchor="ctr" horzOverflow="overflow"/>
                </a:tc>
                <a:extLst>
                  <a:ext uri="{0D108BD9-81ED-4DB2-BD59-A6C34878D82A}">
                    <a16:rowId xmlns:a16="http://schemas.microsoft.com/office/drawing/2014/main" val="10003"/>
                  </a:ext>
                </a:extLst>
              </a:tr>
              <a:tr h="1180659">
                <a:tc>
                  <a:txBody>
                    <a:bodyPr/>
                    <a:lstStyle/>
                    <a:p>
                      <a:pPr defTabSz="914400">
                        <a:tabLst>
                          <a:tab pos="1663700" algn="l"/>
                        </a:tabLst>
                        <a:defRPr b="0">
                          <a:solidFill>
                            <a:srgbClr val="000000"/>
                          </a:solidFill>
                        </a:defRPr>
                      </a:pPr>
                      <a:r>
                        <a:rPr sz="2400" b="1">
                          <a:solidFill>
                            <a:schemeClr val="tx2"/>
                          </a:solidFill>
                          <a:latin typeface="+mn-lt"/>
                          <a:ea typeface="+mn-ea"/>
                          <a:cs typeface="+mn-cs"/>
                        </a:rPr>
                        <a:t>32</a:t>
                      </a:r>
                    </a:p>
                  </a:txBody>
                  <a:tcPr marL="30480" marR="30480" marT="30480" marB="30480" anchor="ctr" horzOverflow="overflow"/>
                </a:tc>
                <a:tc>
                  <a:txBody>
                    <a:bodyPr/>
                    <a:lstStyle/>
                    <a:p>
                      <a:pPr defTabSz="914400">
                        <a:defRPr>
                          <a:solidFill>
                            <a:srgbClr val="000000"/>
                          </a:solidFill>
                        </a:defRPr>
                      </a:pPr>
                      <a:r>
                        <a:rPr sz="2400" b="1" dirty="0">
                          <a:solidFill>
                            <a:schemeClr val="tx2"/>
                          </a:solidFill>
                          <a:latin typeface="+mn-lt"/>
                          <a:ea typeface="+mn-ea"/>
                          <a:cs typeface="+mn-cs"/>
                        </a:rPr>
                        <a:t>32K</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32K</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dirty="0">
                          <a:solidFill>
                            <a:schemeClr val="tx2"/>
                          </a:solidFill>
                          <a:latin typeface="+mn-lt"/>
                          <a:ea typeface="+mn-ea"/>
                          <a:cs typeface="+mn-cs"/>
                        </a:rPr>
                        <a:t>2K</a:t>
                      </a:r>
                    </a:p>
                  </a:txBody>
                  <a:tcPr marL="30480" marR="30480" marT="30480" marB="30480" anchor="ctr" horzOverflow="overflow"/>
                </a:tc>
                <a:extLst>
                  <a:ext uri="{0D108BD9-81ED-4DB2-BD59-A6C34878D82A}">
                    <a16:rowId xmlns:a16="http://schemas.microsoft.com/office/drawing/2014/main" val="10004"/>
                  </a:ext>
                </a:extLst>
              </a:tr>
            </a:tbl>
          </a:graphicData>
        </a:graphic>
      </p:graphicFrame>
      <p:sp>
        <p:nvSpPr>
          <p:cNvPr id="7" name="DPU offload">
            <a:extLst>
              <a:ext uri="{FF2B5EF4-FFF2-40B4-BE49-F238E27FC236}">
                <a16:creationId xmlns:a16="http://schemas.microsoft.com/office/drawing/2014/main" id="{C179AB13-E8CA-C02E-71FD-1AADC89CF720}"/>
              </a:ext>
            </a:extLst>
          </p:cNvPr>
          <p:cNvSpPr txBox="1">
            <a:spLocks noGrp="1"/>
          </p:cNvSpPr>
          <p:nvPr>
            <p:ph type="title"/>
          </p:nvPr>
        </p:nvSpPr>
        <p:spPr>
          <a:xfrm>
            <a:off x="723900" y="268724"/>
            <a:ext cx="5867400" cy="861060"/>
          </a:xfrm>
          <a:prstGeom prst="rect">
            <a:avLst/>
          </a:prstGeom>
        </p:spPr>
        <p:txBody>
          <a:bodyPr/>
          <a:lstStyle/>
          <a:p>
            <a:r>
              <a:rPr sz="5400" dirty="0"/>
              <a:t>DPU offload</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ever, the performance remains the same even though we enable the gpu offloading.…"/>
          <p:cNvSpPr txBox="1">
            <a:spLocks noGrp="1"/>
          </p:cNvSpPr>
          <p:nvPr>
            <p:ph type="body" sz="quarter" idx="1"/>
          </p:nvPr>
        </p:nvSpPr>
        <p:spPr>
          <a:xfrm>
            <a:off x="826619" y="1659352"/>
            <a:ext cx="4738820" cy="4953607"/>
          </a:xfrm>
          <a:prstGeom prst="rect">
            <a:avLst/>
          </a:prstGeom>
        </p:spPr>
        <p:txBody>
          <a:bodyPr/>
          <a:lstStyle/>
          <a:p>
            <a:r>
              <a:rPr dirty="0"/>
              <a:t>However, the performance remains the same even though we enable the </a:t>
            </a:r>
            <a:r>
              <a:rPr lang="en-CN" dirty="0"/>
              <a:t>DPU</a:t>
            </a:r>
            <a:r>
              <a:rPr dirty="0"/>
              <a:t> offloading.</a:t>
            </a:r>
          </a:p>
          <a:p>
            <a:r>
              <a:rPr dirty="0"/>
              <a:t>The upper image is DPU offloading disabled.</a:t>
            </a:r>
          </a:p>
          <a:p>
            <a:r>
              <a:rPr dirty="0"/>
              <a:t>The other image is DPU offloading enabled.</a:t>
            </a:r>
          </a:p>
        </p:txBody>
      </p:sp>
      <p:pic>
        <p:nvPicPr>
          <p:cNvPr id="232" name="Image" descr="Image"/>
          <p:cNvPicPr>
            <a:picLocks noChangeAspect="1"/>
          </p:cNvPicPr>
          <p:nvPr/>
        </p:nvPicPr>
        <p:blipFill>
          <a:blip r:embed="rId2"/>
          <a:stretch>
            <a:fillRect/>
          </a:stretch>
        </p:blipFill>
        <p:spPr>
          <a:xfrm>
            <a:off x="6660569" y="100041"/>
            <a:ext cx="7143212" cy="3792650"/>
          </a:xfrm>
          <a:prstGeom prst="rect">
            <a:avLst/>
          </a:prstGeom>
          <a:ln w="12700">
            <a:miter lim="400000"/>
          </a:ln>
        </p:spPr>
      </p:pic>
      <p:pic>
        <p:nvPicPr>
          <p:cNvPr id="233" name="Image" descr="Image"/>
          <p:cNvPicPr>
            <a:picLocks noChangeAspect="1"/>
          </p:cNvPicPr>
          <p:nvPr/>
        </p:nvPicPr>
        <p:blipFill>
          <a:blip r:embed="rId3"/>
          <a:stretch>
            <a:fillRect/>
          </a:stretch>
        </p:blipFill>
        <p:spPr>
          <a:xfrm>
            <a:off x="6631485" y="4136156"/>
            <a:ext cx="7201381" cy="3792650"/>
          </a:xfrm>
          <a:prstGeom prst="rect">
            <a:avLst/>
          </a:prstGeom>
          <a:ln w="12700">
            <a:miter lim="400000"/>
          </a:ln>
        </p:spPr>
      </p:pic>
      <p:sp>
        <p:nvSpPr>
          <p:cNvPr id="7" name="DPU offload">
            <a:extLst>
              <a:ext uri="{FF2B5EF4-FFF2-40B4-BE49-F238E27FC236}">
                <a16:creationId xmlns:a16="http://schemas.microsoft.com/office/drawing/2014/main" id="{7BEC2599-B4F6-7760-309A-559D47CC599A}"/>
              </a:ext>
            </a:extLst>
          </p:cNvPr>
          <p:cNvSpPr txBox="1">
            <a:spLocks noGrp="1"/>
          </p:cNvSpPr>
          <p:nvPr>
            <p:ph type="title"/>
          </p:nvPr>
        </p:nvSpPr>
        <p:spPr>
          <a:xfrm>
            <a:off x="723900" y="268724"/>
            <a:ext cx="5867400" cy="861060"/>
          </a:xfrm>
          <a:prstGeom prst="rect">
            <a:avLst/>
          </a:prstGeom>
        </p:spPr>
        <p:txBody>
          <a:bodyPr/>
          <a:lstStyle/>
          <a:p>
            <a:r>
              <a:rPr sz="5400" dirty="0"/>
              <a:t>DPU offload</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However, the performance remains the same even though we enable the gpu offloading.…"/>
          <p:cNvSpPr txBox="1">
            <a:spLocks noGrp="1"/>
          </p:cNvSpPr>
          <p:nvPr>
            <p:ph type="body" sz="quarter" idx="1"/>
          </p:nvPr>
        </p:nvSpPr>
        <p:spPr>
          <a:xfrm>
            <a:off x="211971" y="1637997"/>
            <a:ext cx="4738820" cy="4953607"/>
          </a:xfrm>
          <a:prstGeom prst="rect">
            <a:avLst/>
          </a:prstGeom>
        </p:spPr>
        <p:txBody>
          <a:bodyPr/>
          <a:lstStyle/>
          <a:p>
            <a:r>
              <a:rPr dirty="0"/>
              <a:t>However, the performance remains the same even though we enable the </a:t>
            </a:r>
            <a:r>
              <a:rPr lang="en-CN" dirty="0"/>
              <a:t>DPU</a:t>
            </a:r>
            <a:r>
              <a:rPr dirty="0"/>
              <a:t> offloading.</a:t>
            </a:r>
          </a:p>
          <a:p>
            <a:r>
              <a:rPr dirty="0"/>
              <a:t>The upper image is DPU offloading disabled.</a:t>
            </a:r>
          </a:p>
          <a:p>
            <a:r>
              <a:rPr dirty="0"/>
              <a:t>The other image is DPU offloading enabled.</a:t>
            </a:r>
          </a:p>
        </p:txBody>
      </p:sp>
      <p:pic>
        <p:nvPicPr>
          <p:cNvPr id="237" name="Image" descr="Image"/>
          <p:cNvPicPr>
            <a:picLocks noChangeAspect="1"/>
          </p:cNvPicPr>
          <p:nvPr/>
        </p:nvPicPr>
        <p:blipFill>
          <a:blip r:embed="rId2"/>
          <a:stretch>
            <a:fillRect/>
          </a:stretch>
        </p:blipFill>
        <p:spPr>
          <a:xfrm>
            <a:off x="5329982" y="1623676"/>
            <a:ext cx="9042645" cy="2183042"/>
          </a:xfrm>
          <a:prstGeom prst="rect">
            <a:avLst/>
          </a:prstGeom>
          <a:ln w="12700">
            <a:miter lim="400000"/>
          </a:ln>
        </p:spPr>
      </p:pic>
      <p:pic>
        <p:nvPicPr>
          <p:cNvPr id="238" name="Image" descr="Image"/>
          <p:cNvPicPr>
            <a:picLocks noChangeAspect="1"/>
          </p:cNvPicPr>
          <p:nvPr/>
        </p:nvPicPr>
        <p:blipFill>
          <a:blip r:embed="rId3"/>
          <a:stretch>
            <a:fillRect/>
          </a:stretch>
        </p:blipFill>
        <p:spPr>
          <a:xfrm>
            <a:off x="5329982" y="4300611"/>
            <a:ext cx="9002633" cy="2183042"/>
          </a:xfrm>
          <a:prstGeom prst="rect">
            <a:avLst/>
          </a:prstGeom>
          <a:ln w="12700">
            <a:miter lim="400000"/>
          </a:ln>
        </p:spPr>
      </p:pic>
      <p:sp>
        <p:nvSpPr>
          <p:cNvPr id="7" name="DPU offload">
            <a:extLst>
              <a:ext uri="{FF2B5EF4-FFF2-40B4-BE49-F238E27FC236}">
                <a16:creationId xmlns:a16="http://schemas.microsoft.com/office/drawing/2014/main" id="{A4B671FD-F6D0-A21A-24E9-D8ADBFBE0EC3}"/>
              </a:ext>
            </a:extLst>
          </p:cNvPr>
          <p:cNvSpPr txBox="1">
            <a:spLocks noGrp="1"/>
          </p:cNvSpPr>
          <p:nvPr>
            <p:ph type="title"/>
          </p:nvPr>
        </p:nvSpPr>
        <p:spPr>
          <a:xfrm>
            <a:off x="723900" y="268724"/>
            <a:ext cx="5867400" cy="861060"/>
          </a:xfrm>
          <a:prstGeom prst="rect">
            <a:avLst/>
          </a:prstGeom>
        </p:spPr>
        <p:txBody>
          <a:bodyPr/>
          <a:lstStyle/>
          <a:p>
            <a:r>
              <a:rPr sz="5400" dirty="0"/>
              <a:t>DPU offload</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However, the performance remains the same even though we enable the gpu offloading.…"/>
          <p:cNvSpPr txBox="1">
            <a:spLocks noGrp="1"/>
          </p:cNvSpPr>
          <p:nvPr>
            <p:ph type="body" sz="quarter" idx="1"/>
          </p:nvPr>
        </p:nvSpPr>
        <p:spPr>
          <a:xfrm>
            <a:off x="211971" y="1637997"/>
            <a:ext cx="4738820" cy="4953607"/>
          </a:xfrm>
          <a:prstGeom prst="rect">
            <a:avLst/>
          </a:prstGeom>
        </p:spPr>
        <p:txBody>
          <a:bodyPr/>
          <a:lstStyle/>
          <a:p>
            <a:r>
              <a:rPr dirty="0"/>
              <a:t>However, the performance remains the same even though we enable the </a:t>
            </a:r>
            <a:r>
              <a:rPr lang="en-CN" dirty="0"/>
              <a:t>DPU</a:t>
            </a:r>
            <a:r>
              <a:rPr dirty="0"/>
              <a:t> offloading.</a:t>
            </a:r>
          </a:p>
          <a:p>
            <a:r>
              <a:rPr dirty="0"/>
              <a:t>The upper image is DPU offloading disabled.</a:t>
            </a:r>
          </a:p>
          <a:p>
            <a:r>
              <a:rPr dirty="0"/>
              <a:t>The other image is DPU offloading enabled.</a:t>
            </a:r>
          </a:p>
        </p:txBody>
      </p:sp>
      <p:pic>
        <p:nvPicPr>
          <p:cNvPr id="242" name="Image" descr="Image"/>
          <p:cNvPicPr>
            <a:picLocks noChangeAspect="1"/>
          </p:cNvPicPr>
          <p:nvPr/>
        </p:nvPicPr>
        <p:blipFill>
          <a:blip r:embed="rId2"/>
          <a:stretch>
            <a:fillRect/>
          </a:stretch>
        </p:blipFill>
        <p:spPr>
          <a:xfrm>
            <a:off x="6077192" y="1409489"/>
            <a:ext cx="7721910" cy="2789231"/>
          </a:xfrm>
          <a:prstGeom prst="rect">
            <a:avLst/>
          </a:prstGeom>
          <a:ln w="12700">
            <a:miter lim="400000"/>
          </a:ln>
        </p:spPr>
      </p:pic>
      <p:pic>
        <p:nvPicPr>
          <p:cNvPr id="243" name="Image" descr="Image"/>
          <p:cNvPicPr>
            <a:picLocks noChangeAspect="1"/>
          </p:cNvPicPr>
          <p:nvPr/>
        </p:nvPicPr>
        <p:blipFill>
          <a:blip r:embed="rId3"/>
          <a:stretch>
            <a:fillRect/>
          </a:stretch>
        </p:blipFill>
        <p:spPr>
          <a:xfrm>
            <a:off x="6077192" y="4478426"/>
            <a:ext cx="7807111" cy="2789231"/>
          </a:xfrm>
          <a:prstGeom prst="rect">
            <a:avLst/>
          </a:prstGeom>
          <a:ln w="12700">
            <a:miter lim="400000"/>
          </a:ln>
        </p:spPr>
      </p:pic>
      <p:sp>
        <p:nvSpPr>
          <p:cNvPr id="7" name="DPU offload">
            <a:extLst>
              <a:ext uri="{FF2B5EF4-FFF2-40B4-BE49-F238E27FC236}">
                <a16:creationId xmlns:a16="http://schemas.microsoft.com/office/drawing/2014/main" id="{D1BC3E8B-5A8F-D840-9C18-9FAEDB648848}"/>
              </a:ext>
            </a:extLst>
          </p:cNvPr>
          <p:cNvSpPr txBox="1">
            <a:spLocks noGrp="1"/>
          </p:cNvSpPr>
          <p:nvPr>
            <p:ph type="title"/>
          </p:nvPr>
        </p:nvSpPr>
        <p:spPr>
          <a:xfrm>
            <a:off x="723900" y="268724"/>
            <a:ext cx="5867400" cy="861060"/>
          </a:xfrm>
          <a:prstGeom prst="rect">
            <a:avLst/>
          </a:prstGeom>
        </p:spPr>
        <p:txBody>
          <a:bodyPr/>
          <a:lstStyle/>
          <a:p>
            <a:r>
              <a:rPr sz="5400" dirty="0"/>
              <a:t>DPU offload</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ossible reasons"/>
          <p:cNvSpPr txBox="1">
            <a:spLocks noGrp="1"/>
          </p:cNvSpPr>
          <p:nvPr>
            <p:ph type="title"/>
          </p:nvPr>
        </p:nvSpPr>
        <p:spPr>
          <a:prstGeom prst="rect">
            <a:avLst/>
          </a:prstGeom>
        </p:spPr>
        <p:txBody>
          <a:bodyPr/>
          <a:lstStyle/>
          <a:p>
            <a:r>
              <a:rPr sz="5600" dirty="0"/>
              <a:t>Possible reasons</a:t>
            </a:r>
          </a:p>
        </p:txBody>
      </p:sp>
      <p:sp>
        <p:nvSpPr>
          <p:cNvPr id="246" name="MVAPICH2 implements job balance between blocking MPI calls and non-blocking MPI calls quite well. DPU is uncessory in this circumstance.…"/>
          <p:cNvSpPr txBox="1">
            <a:spLocks noGrp="1"/>
          </p:cNvSpPr>
          <p:nvPr>
            <p:ph type="body" idx="1"/>
          </p:nvPr>
        </p:nvSpPr>
        <p:spPr>
          <a:prstGeom prst="rect">
            <a:avLst/>
          </a:prstGeom>
        </p:spPr>
        <p:txBody>
          <a:bodyPr/>
          <a:lstStyle/>
          <a:p>
            <a:r>
              <a:rPr dirty="0"/>
              <a:t>MVAPICH2 implements job balance between blocking MPI calls and non-blocking MPI calls quite well. DPU is unnecessary in this circumstance.</a:t>
            </a:r>
            <a:endParaRPr lang="en-US" dirty="0"/>
          </a:p>
          <a:p>
            <a:r>
              <a:rPr lang="en-CN" dirty="0"/>
              <a:t>The topology of Thor cluster has some issues.</a:t>
            </a:r>
          </a:p>
          <a:p>
            <a:r>
              <a:rPr lang="en-CN" dirty="0"/>
              <a:t>We do not use the correct network device.</a:t>
            </a:r>
            <a:endParaRPr dirty="0"/>
          </a:p>
          <a:p>
            <a:r>
              <a:rPr dirty="0"/>
              <a:t>We configured the runtime wrongly (which is the least possible, since we get the reasonable overlapping result from the OSU MPI Non-blocking All-to-All Latency Test).</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Weak Scalability"/>
          <p:cNvSpPr txBox="1">
            <a:spLocks noGrp="1"/>
          </p:cNvSpPr>
          <p:nvPr>
            <p:ph type="title"/>
          </p:nvPr>
        </p:nvSpPr>
        <p:spPr>
          <a:xfrm>
            <a:off x="723900" y="296360"/>
            <a:ext cx="5867400" cy="861060"/>
          </a:xfrm>
          <a:prstGeom prst="rect">
            <a:avLst/>
          </a:prstGeom>
        </p:spPr>
        <p:txBody>
          <a:bodyPr/>
          <a:lstStyle/>
          <a:p>
            <a:r>
              <a:rPr sz="5400" dirty="0"/>
              <a:t>Weak Scalability</a:t>
            </a:r>
          </a:p>
        </p:txBody>
      </p:sp>
      <p:sp>
        <p:nvSpPr>
          <p:cNvPr id="249" name="We keep every process handle the same amount of data.…"/>
          <p:cNvSpPr txBox="1">
            <a:spLocks noGrp="1"/>
          </p:cNvSpPr>
          <p:nvPr>
            <p:ph type="body" sz="half" idx="1"/>
          </p:nvPr>
        </p:nvSpPr>
        <p:spPr>
          <a:prstGeom prst="rect">
            <a:avLst/>
          </a:prstGeom>
        </p:spPr>
        <p:txBody>
          <a:bodyPr/>
          <a:lstStyle/>
          <a:p>
            <a:r>
              <a:rPr dirty="0"/>
              <a:t>We keep every process handle the same amount of data.</a:t>
            </a:r>
          </a:p>
          <a:p>
            <a:r>
              <a:rPr dirty="0"/>
              <a:t>For example, the </a:t>
            </a:r>
            <a:r>
              <a:rPr dirty="0" err="1"/>
              <a:t>nx</a:t>
            </a:r>
            <a:r>
              <a:rPr dirty="0"/>
              <a:t>, </a:t>
            </a:r>
            <a:r>
              <a:rPr dirty="0" err="1"/>
              <a:t>ny</a:t>
            </a:r>
            <a:r>
              <a:rPr dirty="0"/>
              <a:t>, and </a:t>
            </a:r>
            <a:r>
              <a:rPr dirty="0" err="1"/>
              <a:t>nz</a:t>
            </a:r>
            <a:r>
              <a:rPr dirty="0"/>
              <a:t> for PPN=8 is 323. The </a:t>
            </a:r>
            <a:r>
              <a:rPr dirty="0" err="1"/>
              <a:t>nx</a:t>
            </a:r>
            <a:r>
              <a:rPr dirty="0"/>
              <a:t>, </a:t>
            </a:r>
            <a:r>
              <a:rPr dirty="0" err="1"/>
              <a:t>ny</a:t>
            </a:r>
            <a:r>
              <a:rPr dirty="0"/>
              <a:t>, and </a:t>
            </a:r>
            <a:r>
              <a:rPr dirty="0" err="1"/>
              <a:t>nz</a:t>
            </a:r>
            <a:r>
              <a:rPr dirty="0"/>
              <a:t> for PPN=16 is 512.</a:t>
            </a:r>
          </a:p>
          <a:p>
            <a:r>
              <a:rPr dirty="0"/>
              <a:t>512*512*512/256 = 524,288</a:t>
            </a:r>
          </a:p>
          <a:p>
            <a:r>
              <a:rPr dirty="0"/>
              <a:t>323*323*323/64=526,535</a:t>
            </a:r>
          </a:p>
        </p:txBody>
      </p:sp>
      <p:pic>
        <p:nvPicPr>
          <p:cNvPr id="250" name="Image" descr="Image"/>
          <p:cNvPicPr>
            <a:picLocks noChangeAspect="1"/>
          </p:cNvPicPr>
          <p:nvPr/>
        </p:nvPicPr>
        <p:blipFill>
          <a:blip r:embed="rId2"/>
          <a:stretch>
            <a:fillRect/>
          </a:stretch>
        </p:blipFill>
        <p:spPr>
          <a:xfrm>
            <a:off x="10102884" y="2232373"/>
            <a:ext cx="2932811" cy="2151998"/>
          </a:xfrm>
          <a:prstGeom prst="rect">
            <a:avLst/>
          </a:prstGeom>
          <a:ln w="12700">
            <a:miter lim="400000"/>
          </a:ln>
        </p:spPr>
      </p:pic>
      <p:pic>
        <p:nvPicPr>
          <p:cNvPr id="251" name="Image" descr="Image"/>
          <p:cNvPicPr>
            <a:picLocks noChangeAspect="1"/>
          </p:cNvPicPr>
          <p:nvPr/>
        </p:nvPicPr>
        <p:blipFill>
          <a:blip r:embed="rId3"/>
          <a:stretch>
            <a:fillRect/>
          </a:stretch>
        </p:blipFill>
        <p:spPr>
          <a:xfrm>
            <a:off x="10102885" y="4921228"/>
            <a:ext cx="2932811" cy="2076649"/>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Weak Scalability"/>
          <p:cNvSpPr txBox="1">
            <a:spLocks noGrp="1"/>
          </p:cNvSpPr>
          <p:nvPr>
            <p:ph type="title"/>
          </p:nvPr>
        </p:nvSpPr>
        <p:spPr>
          <a:xfrm>
            <a:off x="723900" y="166188"/>
            <a:ext cx="5867400" cy="861060"/>
          </a:xfrm>
          <a:prstGeom prst="rect">
            <a:avLst/>
          </a:prstGeom>
        </p:spPr>
        <p:txBody>
          <a:bodyPr/>
          <a:lstStyle/>
          <a:p>
            <a:r>
              <a:rPr lang="en-US" sz="5400" dirty="0"/>
              <a:t>Weak Scalability</a:t>
            </a:r>
            <a:endParaRPr sz="5400" dirty="0"/>
          </a:p>
        </p:txBody>
      </p:sp>
      <p:sp>
        <p:nvSpPr>
          <p:cNvPr id="254" name="Different buffer size"/>
          <p:cNvSpPr txBox="1">
            <a:spLocks noGrp="1"/>
          </p:cNvSpPr>
          <p:nvPr>
            <p:ph type="body" idx="21"/>
          </p:nvPr>
        </p:nvSpPr>
        <p:spPr>
          <a:xfrm>
            <a:off x="723900" y="1347577"/>
            <a:ext cx="4738819" cy="5608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Different buffer size</a:t>
            </a:r>
          </a:p>
        </p:txBody>
      </p:sp>
      <p:sp>
        <p:nvSpPr>
          <p:cNvPr id="255" name="With the increase of PPN, we buffer size of Alltoallv and Ialltoallv becomes larger.…"/>
          <p:cNvSpPr txBox="1">
            <a:spLocks noGrp="1"/>
          </p:cNvSpPr>
          <p:nvPr>
            <p:ph type="body" sz="quarter" idx="1"/>
          </p:nvPr>
        </p:nvSpPr>
        <p:spPr>
          <a:xfrm>
            <a:off x="723900" y="2549103"/>
            <a:ext cx="4738819" cy="4953607"/>
          </a:xfrm>
          <a:prstGeom prst="rect">
            <a:avLst/>
          </a:prstGeom>
        </p:spPr>
        <p:txBody>
          <a:bodyPr/>
          <a:lstStyle/>
          <a:p>
            <a:r>
              <a:rPr dirty="0"/>
              <a:t>With the increase of PPN, we buffer size of </a:t>
            </a:r>
            <a:r>
              <a:rPr dirty="0" err="1"/>
              <a:t>Alltoallv</a:t>
            </a:r>
            <a:r>
              <a:rPr dirty="0"/>
              <a:t> and </a:t>
            </a:r>
            <a:r>
              <a:rPr dirty="0" err="1"/>
              <a:t>Ialltoallv</a:t>
            </a:r>
            <a:r>
              <a:rPr dirty="0"/>
              <a:t> becomes larger.</a:t>
            </a:r>
          </a:p>
          <a:p>
            <a:r>
              <a:rPr dirty="0"/>
              <a:t>It seems that the buffer is larger than 512K, so DPU offloading may not make a difference.</a:t>
            </a:r>
          </a:p>
        </p:txBody>
      </p:sp>
      <p:graphicFrame>
        <p:nvGraphicFramePr>
          <p:cNvPr id="256" name="Table"/>
          <p:cNvGraphicFramePr/>
          <p:nvPr>
            <p:extLst>
              <p:ext uri="{D42A27DB-BD31-4B8C-83A1-F6EECF244321}">
                <p14:modId xmlns:p14="http://schemas.microsoft.com/office/powerpoint/2010/main" val="3893127219"/>
              </p:ext>
            </p:extLst>
          </p:nvPr>
        </p:nvGraphicFramePr>
        <p:xfrm>
          <a:off x="5992586" y="2334985"/>
          <a:ext cx="8278370" cy="5136780"/>
        </p:xfrm>
        <a:graphic>
          <a:graphicData uri="http://schemas.openxmlformats.org/drawingml/2006/table">
            <a:tbl>
              <a:tblPr firstRow="1" firstCol="1"/>
              <a:tblGrid>
                <a:gridCol w="1655674">
                  <a:extLst>
                    <a:ext uri="{9D8B030D-6E8A-4147-A177-3AD203B41FA5}">
                      <a16:colId xmlns:a16="http://schemas.microsoft.com/office/drawing/2014/main" val="20000"/>
                    </a:ext>
                  </a:extLst>
                </a:gridCol>
                <a:gridCol w="1655674">
                  <a:extLst>
                    <a:ext uri="{9D8B030D-6E8A-4147-A177-3AD203B41FA5}">
                      <a16:colId xmlns:a16="http://schemas.microsoft.com/office/drawing/2014/main" val="20001"/>
                    </a:ext>
                  </a:extLst>
                </a:gridCol>
                <a:gridCol w="1655674">
                  <a:extLst>
                    <a:ext uri="{9D8B030D-6E8A-4147-A177-3AD203B41FA5}">
                      <a16:colId xmlns:a16="http://schemas.microsoft.com/office/drawing/2014/main" val="20002"/>
                    </a:ext>
                  </a:extLst>
                </a:gridCol>
                <a:gridCol w="1655674">
                  <a:extLst>
                    <a:ext uri="{9D8B030D-6E8A-4147-A177-3AD203B41FA5}">
                      <a16:colId xmlns:a16="http://schemas.microsoft.com/office/drawing/2014/main" val="20003"/>
                    </a:ext>
                  </a:extLst>
                </a:gridCol>
                <a:gridCol w="1655674">
                  <a:extLst>
                    <a:ext uri="{9D8B030D-6E8A-4147-A177-3AD203B41FA5}">
                      <a16:colId xmlns:a16="http://schemas.microsoft.com/office/drawing/2014/main" val="20004"/>
                    </a:ext>
                  </a:extLst>
                </a:gridCol>
              </a:tblGrid>
              <a:tr h="1712260">
                <a:tc>
                  <a:txBody>
                    <a:bodyPr/>
                    <a:lstStyle/>
                    <a:p>
                      <a:pPr defTabSz="914400">
                        <a:tabLst>
                          <a:tab pos="1663700" algn="l"/>
                        </a:tabLst>
                        <a:defRPr b="0">
                          <a:solidFill>
                            <a:srgbClr val="000000"/>
                          </a:solidFill>
                        </a:defRPr>
                      </a:pPr>
                      <a:r>
                        <a:rPr sz="2400" b="1" dirty="0">
                          <a:solidFill>
                            <a:schemeClr val="tx2"/>
                          </a:solidFill>
                          <a:latin typeface="+mn-lt"/>
                          <a:ea typeface="+mn-ea"/>
                          <a:cs typeface="+mn-cs"/>
                        </a:rPr>
                        <a:t>PPN / Buffer Size / Kind</a:t>
                      </a:r>
                    </a:p>
                  </a:txBody>
                  <a:tcPr marL="30480" marR="30480" marT="30480" marB="30480" anchor="ctr" horzOverflow="overflow"/>
                </a:tc>
                <a:tc>
                  <a:txBody>
                    <a:bodyPr/>
                    <a:lstStyle/>
                    <a:p>
                      <a:pPr defTabSz="914400">
                        <a:tabLst>
                          <a:tab pos="1663700" algn="l"/>
                        </a:tabLst>
                        <a:defRPr b="0">
                          <a:solidFill>
                            <a:srgbClr val="000000"/>
                          </a:solidFill>
                        </a:defRPr>
                      </a:pPr>
                      <a:r>
                        <a:rPr sz="2400" b="1" dirty="0" err="1">
                          <a:solidFill>
                            <a:schemeClr val="tx2"/>
                          </a:solidFill>
                          <a:latin typeface="+mn-lt"/>
                          <a:ea typeface="+mn-ea"/>
                          <a:cs typeface="+mn-cs"/>
                        </a:rPr>
                        <a:t>Alltoallv</a:t>
                      </a:r>
                      <a:endParaRPr sz="2400" b="1" dirty="0">
                        <a:solidFill>
                          <a:schemeClr val="tx2"/>
                        </a:solidFill>
                        <a:latin typeface="+mn-lt"/>
                        <a:ea typeface="+mn-ea"/>
                        <a:cs typeface="+mn-cs"/>
                      </a:endParaRPr>
                    </a:p>
                  </a:txBody>
                  <a:tcPr marL="30480" marR="30480" marT="30480" marB="30480" anchor="ctr" horzOverflow="overflow"/>
                </a:tc>
                <a:tc>
                  <a:txBody>
                    <a:bodyPr/>
                    <a:lstStyle/>
                    <a:p>
                      <a:pPr defTabSz="914400">
                        <a:tabLst>
                          <a:tab pos="1663700" algn="l"/>
                        </a:tabLst>
                        <a:defRPr b="0">
                          <a:solidFill>
                            <a:srgbClr val="000000"/>
                          </a:solidFill>
                        </a:defRPr>
                      </a:pPr>
                      <a:r>
                        <a:rPr sz="2400" b="1">
                          <a:solidFill>
                            <a:schemeClr val="tx2"/>
                          </a:solidFill>
                          <a:latin typeface="+mn-lt"/>
                          <a:ea typeface="+mn-ea"/>
                          <a:cs typeface="+mn-cs"/>
                        </a:rPr>
                        <a:t>Ialltoallv</a:t>
                      </a:r>
                    </a:p>
                  </a:txBody>
                  <a:tcPr marL="30480" marR="30480" marT="30480" marB="30480" anchor="ctr" horzOverflow="overflow"/>
                </a:tc>
                <a:tc>
                  <a:txBody>
                    <a:bodyPr/>
                    <a:lstStyle/>
                    <a:p>
                      <a:pPr defTabSz="914400">
                        <a:tabLst>
                          <a:tab pos="1663700" algn="l"/>
                        </a:tabLst>
                        <a:defRPr b="0">
                          <a:solidFill>
                            <a:srgbClr val="000000"/>
                          </a:solidFill>
                        </a:defRPr>
                      </a:pPr>
                      <a:r>
                        <a:rPr sz="2400" b="1">
                          <a:solidFill>
                            <a:schemeClr val="tx2"/>
                          </a:solidFill>
                          <a:latin typeface="+mn-lt"/>
                          <a:ea typeface="+mn-ea"/>
                          <a:cs typeface="+mn-cs"/>
                        </a:rPr>
                        <a:t>Allreduce</a:t>
                      </a:r>
                    </a:p>
                  </a:txBody>
                  <a:tcPr marL="30480" marR="30480" marT="30480" marB="30480" anchor="ctr" horzOverflow="overflow"/>
                </a:tc>
                <a:tc>
                  <a:txBody>
                    <a:bodyPr/>
                    <a:lstStyle/>
                    <a:p>
                      <a:pPr defTabSz="914400">
                        <a:tabLst>
                          <a:tab pos="1663700" algn="l"/>
                        </a:tabLst>
                        <a:defRPr b="0">
                          <a:solidFill>
                            <a:srgbClr val="000000"/>
                          </a:solidFill>
                        </a:defRPr>
                      </a:pPr>
                      <a:r>
                        <a:rPr sz="2400" b="1">
                          <a:solidFill>
                            <a:schemeClr val="tx2"/>
                          </a:solidFill>
                          <a:latin typeface="+mn-lt"/>
                          <a:ea typeface="+mn-ea"/>
                          <a:cs typeface="+mn-cs"/>
                        </a:rPr>
                        <a:t>Reduce</a:t>
                      </a:r>
                    </a:p>
                  </a:txBody>
                  <a:tcPr marL="30480" marR="30480" marT="30480" marB="30480" anchor="ctr" horzOverflow="overflow"/>
                </a:tc>
                <a:extLst>
                  <a:ext uri="{0D108BD9-81ED-4DB2-BD59-A6C34878D82A}">
                    <a16:rowId xmlns:a16="http://schemas.microsoft.com/office/drawing/2014/main" val="10000"/>
                  </a:ext>
                </a:extLst>
              </a:tr>
              <a:tr h="1712260">
                <a:tc>
                  <a:txBody>
                    <a:bodyPr/>
                    <a:lstStyle/>
                    <a:p>
                      <a:pPr defTabSz="914400">
                        <a:tabLst>
                          <a:tab pos="1663700" algn="l"/>
                        </a:tabLst>
                        <a:defRPr b="0">
                          <a:solidFill>
                            <a:srgbClr val="000000"/>
                          </a:solidFill>
                        </a:defRPr>
                      </a:pPr>
                      <a:r>
                        <a:rPr sz="2400" b="1">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dirty="0">
                          <a:solidFill>
                            <a:schemeClr val="tx2"/>
                          </a:solidFill>
                          <a:latin typeface="+mn-lt"/>
                          <a:ea typeface="+mn-ea"/>
                          <a:cs typeface="+mn-cs"/>
                        </a:rPr>
                        <a:t>428K/512K</a:t>
                      </a:r>
                    </a:p>
                  </a:txBody>
                  <a:tcPr marL="30480" marR="30480" marT="30480" marB="30480" anchor="ctr" horzOverflow="overflow"/>
                </a:tc>
                <a:tc>
                  <a:txBody>
                    <a:bodyPr/>
                    <a:lstStyle/>
                    <a:p>
                      <a:pPr defTabSz="914400">
                        <a:defRPr>
                          <a:solidFill>
                            <a:srgbClr val="000000"/>
                          </a:solidFill>
                        </a:defRPr>
                      </a:pPr>
                      <a:r>
                        <a:rPr sz="2400" b="1" dirty="0">
                          <a:solidFill>
                            <a:schemeClr val="tx2"/>
                          </a:solidFill>
                          <a:latin typeface="+mn-lt"/>
                          <a:ea typeface="+mn-ea"/>
                          <a:cs typeface="+mn-cs"/>
                        </a:rPr>
                        <a:t>428K/512K</a:t>
                      </a:r>
                    </a:p>
                  </a:txBody>
                  <a:tcPr marL="30480" marR="30480" marT="30480" marB="30480" anchor="ctr" horzOverflow="overflow"/>
                </a:tc>
                <a:tc>
                  <a:txBody>
                    <a:bodyPr/>
                    <a:lstStyle/>
                    <a:p>
                      <a:pPr defTabSz="914400">
                        <a:defRPr>
                          <a:solidFill>
                            <a:srgbClr val="000000"/>
                          </a:solidFill>
                        </a:defRPr>
                      </a:pPr>
                      <a:r>
                        <a:rPr sz="2400" b="1" dirty="0">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dirty="0">
                          <a:solidFill>
                            <a:schemeClr val="tx2"/>
                          </a:solidFill>
                          <a:latin typeface="+mn-lt"/>
                          <a:ea typeface="+mn-ea"/>
                          <a:cs typeface="+mn-cs"/>
                        </a:rPr>
                        <a:t>8</a:t>
                      </a:r>
                    </a:p>
                  </a:txBody>
                  <a:tcPr marL="30480" marR="30480" marT="30480" marB="30480" anchor="ctr" horzOverflow="overflow"/>
                </a:tc>
                <a:extLst>
                  <a:ext uri="{0D108BD9-81ED-4DB2-BD59-A6C34878D82A}">
                    <a16:rowId xmlns:a16="http://schemas.microsoft.com/office/drawing/2014/main" val="10001"/>
                  </a:ext>
                </a:extLst>
              </a:tr>
              <a:tr h="1712260">
                <a:tc>
                  <a:txBody>
                    <a:bodyPr/>
                    <a:lstStyle/>
                    <a:p>
                      <a:pPr defTabSz="914400">
                        <a:tabLst>
                          <a:tab pos="1663700" algn="l"/>
                        </a:tabLst>
                        <a:defRPr b="0">
                          <a:solidFill>
                            <a:srgbClr val="000000"/>
                          </a:solidFill>
                        </a:defRPr>
                      </a:pPr>
                      <a:r>
                        <a:rPr sz="2400" b="1">
                          <a:solidFill>
                            <a:schemeClr val="tx2"/>
                          </a:solidFill>
                          <a:latin typeface="+mn-lt"/>
                          <a:ea typeface="+mn-ea"/>
                          <a:cs typeface="+mn-cs"/>
                        </a:rPr>
                        <a:t>32</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1M</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1M</a:t>
                      </a:r>
                    </a:p>
                  </a:txBody>
                  <a:tcPr marL="30480" marR="30480" marT="30480" marB="30480" anchor="ctr" horzOverflow="overflow"/>
                </a:tc>
                <a:tc>
                  <a:txBody>
                    <a:bodyPr/>
                    <a:lstStyle/>
                    <a:p>
                      <a:pPr defTabSz="914400">
                        <a:defRPr>
                          <a:solidFill>
                            <a:srgbClr val="000000"/>
                          </a:solidFill>
                        </a:defRPr>
                      </a:pPr>
                      <a:r>
                        <a:rPr sz="2400" b="1">
                          <a:solidFill>
                            <a:schemeClr val="tx2"/>
                          </a:solidFill>
                          <a:latin typeface="+mn-lt"/>
                          <a:ea typeface="+mn-ea"/>
                          <a:cs typeface="+mn-cs"/>
                        </a:rPr>
                        <a:t>8</a:t>
                      </a:r>
                    </a:p>
                  </a:txBody>
                  <a:tcPr marL="30480" marR="30480" marT="30480" marB="30480" anchor="ctr" horzOverflow="overflow"/>
                </a:tc>
                <a:tc>
                  <a:txBody>
                    <a:bodyPr/>
                    <a:lstStyle/>
                    <a:p>
                      <a:pPr defTabSz="914400">
                        <a:defRPr>
                          <a:solidFill>
                            <a:srgbClr val="000000"/>
                          </a:solidFill>
                        </a:defRPr>
                      </a:pPr>
                      <a:r>
                        <a:rPr sz="2400" b="1" dirty="0">
                          <a:solidFill>
                            <a:schemeClr val="tx2"/>
                          </a:solidFill>
                          <a:latin typeface="+mn-lt"/>
                          <a:ea typeface="+mn-ea"/>
                          <a:cs typeface="+mn-cs"/>
                        </a:rPr>
                        <a:t>8</a:t>
                      </a:r>
                    </a:p>
                  </a:txBody>
                  <a:tcPr marL="30480" marR="30480" marT="30480" marB="30480" anchor="ctr"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Weak Scalability"/>
          <p:cNvSpPr txBox="1">
            <a:spLocks noGrp="1"/>
          </p:cNvSpPr>
          <p:nvPr>
            <p:ph type="title"/>
          </p:nvPr>
        </p:nvSpPr>
        <p:spPr>
          <a:xfrm>
            <a:off x="723900" y="166188"/>
            <a:ext cx="5867400" cy="861060"/>
          </a:xfrm>
          <a:prstGeom prst="rect">
            <a:avLst/>
          </a:prstGeom>
        </p:spPr>
        <p:txBody>
          <a:bodyPr/>
          <a:lstStyle/>
          <a:p>
            <a:r>
              <a:rPr lang="en-US" sz="5400" dirty="0"/>
              <a:t>Weak Scalability</a:t>
            </a:r>
            <a:endParaRPr sz="5400" dirty="0"/>
          </a:p>
        </p:txBody>
      </p:sp>
      <p:sp>
        <p:nvSpPr>
          <p:cNvPr id="254" name="Different buffer size"/>
          <p:cNvSpPr txBox="1">
            <a:spLocks noGrp="1"/>
          </p:cNvSpPr>
          <p:nvPr>
            <p:ph type="body" idx="21"/>
          </p:nvPr>
        </p:nvSpPr>
        <p:spPr>
          <a:xfrm>
            <a:off x="723900" y="1347577"/>
            <a:ext cx="4738819" cy="5608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Different </a:t>
            </a:r>
            <a:r>
              <a:rPr lang="en-US" dirty="0"/>
              <a:t>performance</a:t>
            </a:r>
            <a:endParaRPr dirty="0"/>
          </a:p>
        </p:txBody>
      </p:sp>
      <p:sp>
        <p:nvSpPr>
          <p:cNvPr id="255" name="With the increase of PPN, we buffer size of Alltoallv and Ialltoallv becomes larger.…"/>
          <p:cNvSpPr txBox="1">
            <a:spLocks noGrp="1"/>
          </p:cNvSpPr>
          <p:nvPr>
            <p:ph type="body" sz="quarter" idx="1"/>
          </p:nvPr>
        </p:nvSpPr>
        <p:spPr>
          <a:xfrm>
            <a:off x="723900" y="2549103"/>
            <a:ext cx="4738819" cy="4953607"/>
          </a:xfrm>
          <a:prstGeom prst="rect">
            <a:avLst/>
          </a:prstGeom>
        </p:spPr>
        <p:txBody>
          <a:bodyPr/>
          <a:lstStyle/>
          <a:p>
            <a:r>
              <a:rPr lang="en-US" dirty="0"/>
              <a:t>We keep every process handle the same amount of data.</a:t>
            </a:r>
          </a:p>
          <a:p>
            <a:r>
              <a:rPr dirty="0"/>
              <a:t>With the increase of PPN</a:t>
            </a:r>
            <a:r>
              <a:rPr lang="en-US" dirty="0"/>
              <a:t> and the problem size</a:t>
            </a:r>
            <a:r>
              <a:rPr dirty="0"/>
              <a:t>, we </a:t>
            </a:r>
            <a:r>
              <a:rPr lang="en-US" dirty="0"/>
              <a:t>find that the time increase significantly</a:t>
            </a:r>
            <a:r>
              <a:rPr dirty="0"/>
              <a:t>.</a:t>
            </a:r>
            <a:endParaRPr lang="en-US" dirty="0"/>
          </a:p>
        </p:txBody>
      </p:sp>
      <p:graphicFrame>
        <p:nvGraphicFramePr>
          <p:cNvPr id="2" name="Chart 1">
            <a:extLst>
              <a:ext uri="{FF2B5EF4-FFF2-40B4-BE49-F238E27FC236}">
                <a16:creationId xmlns:a16="http://schemas.microsoft.com/office/drawing/2014/main" id="{6047B0CD-272F-D586-FADC-5A4ACD11BF06}"/>
              </a:ext>
            </a:extLst>
          </p:cNvPr>
          <p:cNvGraphicFramePr/>
          <p:nvPr/>
        </p:nvGraphicFramePr>
        <p:xfrm>
          <a:off x="6400800" y="1777815"/>
          <a:ext cx="7505700" cy="54575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9500991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Weak Scalability"/>
          <p:cNvSpPr txBox="1">
            <a:spLocks noGrp="1"/>
          </p:cNvSpPr>
          <p:nvPr>
            <p:ph type="title"/>
          </p:nvPr>
        </p:nvSpPr>
        <p:spPr>
          <a:xfrm>
            <a:off x="723900" y="166188"/>
            <a:ext cx="6591300" cy="861060"/>
          </a:xfrm>
          <a:prstGeom prst="rect">
            <a:avLst/>
          </a:prstGeom>
        </p:spPr>
        <p:txBody>
          <a:bodyPr/>
          <a:lstStyle/>
          <a:p>
            <a:r>
              <a:rPr lang="en-US" sz="5400" dirty="0"/>
              <a:t>Strong Scalability</a:t>
            </a:r>
            <a:endParaRPr sz="5400" dirty="0"/>
          </a:p>
        </p:txBody>
      </p:sp>
      <p:sp>
        <p:nvSpPr>
          <p:cNvPr id="254" name="Different buffer size"/>
          <p:cNvSpPr txBox="1">
            <a:spLocks noGrp="1"/>
          </p:cNvSpPr>
          <p:nvPr>
            <p:ph type="body" idx="21"/>
          </p:nvPr>
        </p:nvSpPr>
        <p:spPr>
          <a:xfrm>
            <a:off x="723900" y="1347577"/>
            <a:ext cx="4738819" cy="5608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Different </a:t>
            </a:r>
            <a:r>
              <a:rPr lang="en-US" dirty="0"/>
              <a:t>performance</a:t>
            </a:r>
            <a:endParaRPr dirty="0"/>
          </a:p>
        </p:txBody>
      </p:sp>
      <p:sp>
        <p:nvSpPr>
          <p:cNvPr id="255" name="With the increase of PPN, we buffer size of Alltoallv and Ialltoallv becomes larger.…"/>
          <p:cNvSpPr txBox="1">
            <a:spLocks noGrp="1"/>
          </p:cNvSpPr>
          <p:nvPr>
            <p:ph type="body" sz="quarter" idx="1"/>
          </p:nvPr>
        </p:nvSpPr>
        <p:spPr>
          <a:xfrm>
            <a:off x="723900" y="2549103"/>
            <a:ext cx="4738819" cy="4953607"/>
          </a:xfrm>
          <a:prstGeom prst="rect">
            <a:avLst/>
          </a:prstGeom>
        </p:spPr>
        <p:txBody>
          <a:bodyPr/>
          <a:lstStyle/>
          <a:p>
            <a:r>
              <a:rPr lang="en-US" dirty="0"/>
              <a:t>We keep every process handle the same amount of data.</a:t>
            </a:r>
          </a:p>
          <a:p>
            <a:r>
              <a:rPr dirty="0"/>
              <a:t>With the increase of PPN</a:t>
            </a:r>
            <a:r>
              <a:rPr lang="en-US" dirty="0"/>
              <a:t> and keep the problem size unchanged</a:t>
            </a:r>
            <a:r>
              <a:rPr dirty="0"/>
              <a:t>, we </a:t>
            </a:r>
            <a:r>
              <a:rPr lang="en-US" dirty="0"/>
              <a:t>find a pretty good strong scalability</a:t>
            </a:r>
            <a:r>
              <a:rPr dirty="0"/>
              <a:t>.</a:t>
            </a:r>
            <a:endParaRPr lang="en-US" dirty="0"/>
          </a:p>
          <a:p>
            <a:r>
              <a:rPr lang="en-CN" dirty="0"/>
              <a:t>We do not successfully submit the job 8x8 ppn8 with DPU, so we use the data 8x8 ppn8 without DPU instead.</a:t>
            </a:r>
            <a:endParaRPr dirty="0"/>
          </a:p>
        </p:txBody>
      </p:sp>
      <p:graphicFrame>
        <p:nvGraphicFramePr>
          <p:cNvPr id="2" name="Chart 1">
            <a:extLst>
              <a:ext uri="{FF2B5EF4-FFF2-40B4-BE49-F238E27FC236}">
                <a16:creationId xmlns:a16="http://schemas.microsoft.com/office/drawing/2014/main" id="{6047B0CD-272F-D586-FADC-5A4ACD11BF06}"/>
              </a:ext>
            </a:extLst>
          </p:cNvPr>
          <p:cNvGraphicFramePr/>
          <p:nvPr/>
        </p:nvGraphicFramePr>
        <p:xfrm>
          <a:off x="6400800" y="1777815"/>
          <a:ext cx="7505700" cy="54575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385710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6</a:t>
            </a:fld>
            <a:endParaRPr/>
          </a:p>
        </p:txBody>
      </p:sp>
      <p:sp>
        <p:nvSpPr>
          <p:cNvPr id="154" name="Title 1"/>
          <p:cNvSpPr txBox="1">
            <a:spLocks noGrp="1"/>
          </p:cNvSpPr>
          <p:nvPr>
            <p:ph type="title"/>
          </p:nvPr>
        </p:nvSpPr>
        <p:spPr>
          <a:xfrm>
            <a:off x="245660" y="77002"/>
            <a:ext cx="12050973" cy="1005839"/>
          </a:xfrm>
          <a:prstGeom prst="rect">
            <a:avLst/>
          </a:prstGeom>
        </p:spPr>
        <p:txBody>
          <a:bodyPr/>
          <a:lstStyle/>
          <a:p>
            <a:r>
              <a:t>NWChem Overview</a:t>
            </a:r>
          </a:p>
        </p:txBody>
      </p:sp>
      <p:sp>
        <p:nvSpPr>
          <p:cNvPr id="155" name="Content Placeholder 2"/>
          <p:cNvSpPr txBox="1">
            <a:spLocks noGrp="1"/>
          </p:cNvSpPr>
          <p:nvPr>
            <p:ph type="body" idx="1"/>
          </p:nvPr>
        </p:nvSpPr>
        <p:spPr>
          <a:xfrm>
            <a:off x="487680" y="1534295"/>
            <a:ext cx="13411201" cy="5066203"/>
          </a:xfrm>
          <a:prstGeom prst="rect">
            <a:avLst/>
          </a:prstGeom>
        </p:spPr>
        <p:txBody>
          <a:bodyPr/>
          <a:lstStyle/>
          <a:p>
            <a:r>
              <a:t>Computational chemistry software</a:t>
            </a:r>
          </a:p>
          <a:p>
            <a:pPr marL="828039" lvl="1" indent="-375919">
              <a:spcBef>
                <a:spcPts val="400"/>
              </a:spcBef>
              <a:buClr>
                <a:srgbClr val="181C69"/>
              </a:buClr>
              <a:defRPr sz="2000" b="0">
                <a:solidFill>
                  <a:srgbClr val="000000"/>
                </a:solidFill>
              </a:defRPr>
            </a:pPr>
            <a:r>
              <a:t>Input some chemistry stuff and specify the routines, output some density function or energy values.</a:t>
            </a:r>
          </a:p>
          <a:p>
            <a:r>
              <a:t>Objective: Minimize wall time</a:t>
            </a:r>
          </a:p>
          <a:p>
            <a:pPr marL="828039" lvl="1" indent="-375919">
              <a:spcBef>
                <a:spcPts val="400"/>
              </a:spcBef>
              <a:buClr>
                <a:srgbClr val="181C69"/>
              </a:buClr>
              <a:defRPr sz="2000" b="0">
                <a:solidFill>
                  <a:srgbClr val="000000"/>
                </a:solidFill>
              </a:defRPr>
            </a:pPr>
            <a:r>
              <a:t>For us without chemistry background, carefully choose libraries, tuning parameters and do some general runtime optimizations (like core binding) should be fine. </a:t>
            </a:r>
          </a:p>
          <a:p>
            <a:r>
              <a:t>Our work</a:t>
            </a:r>
          </a:p>
          <a:p>
            <a:pPr marL="828039" lvl="1" indent="-375919">
              <a:spcBef>
                <a:spcPts val="400"/>
              </a:spcBef>
              <a:buClr>
                <a:srgbClr val="181C69"/>
              </a:buClr>
              <a:defRPr sz="2000" b="0">
                <a:solidFill>
                  <a:srgbClr val="000000"/>
                </a:solidFill>
              </a:defRPr>
            </a:pPr>
            <a:r>
              <a:t>Compiled and ran NWChem on both supercomputers successfully.</a:t>
            </a:r>
          </a:p>
          <a:p>
            <a:pPr marL="828039" lvl="1" indent="-375919">
              <a:spcBef>
                <a:spcPts val="400"/>
              </a:spcBef>
              <a:buClr>
                <a:srgbClr val="181C69"/>
              </a:buClr>
              <a:defRPr sz="2000" b="0">
                <a:solidFill>
                  <a:srgbClr val="000000"/>
                </a:solidFill>
              </a:defRPr>
            </a:pPr>
            <a:r>
              <a:t>Tested various combinations of compilers, MPI and BLAS on both supercomputers.</a:t>
            </a:r>
          </a:p>
          <a:p>
            <a:pPr marL="828039" lvl="1" indent="-375919">
              <a:spcBef>
                <a:spcPts val="400"/>
              </a:spcBef>
              <a:buClr>
                <a:srgbClr val="181C69"/>
              </a:buClr>
              <a:defRPr sz="2000" b="0">
                <a:solidFill>
                  <a:srgbClr val="000000"/>
                </a:solidFill>
              </a:defRPr>
            </a:pPr>
            <a:r>
              <a:t>Profiled NWChem to understand the GA communication behaviors.</a:t>
            </a:r>
          </a:p>
          <a:p>
            <a:pPr marL="828039" lvl="1" indent="-375919">
              <a:spcBef>
                <a:spcPts val="400"/>
              </a:spcBef>
              <a:buClr>
                <a:srgbClr val="181C69"/>
              </a:buClr>
              <a:defRPr sz="2000" b="0">
                <a:solidFill>
                  <a:srgbClr val="000000"/>
                </a:solidFill>
              </a:defRPr>
            </a:pPr>
            <a:r>
              <a:t>Tuned the performance by adjusting input files and applying some runtime tricks.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60</a:t>
            </a:fld>
            <a:endParaRPr/>
          </a:p>
        </p:txBody>
      </p:sp>
      <p:sp>
        <p:nvSpPr>
          <p:cNvPr id="205" name="Title 1"/>
          <p:cNvSpPr txBox="1">
            <a:spLocks noGrp="1"/>
          </p:cNvSpPr>
          <p:nvPr>
            <p:ph type="title"/>
          </p:nvPr>
        </p:nvSpPr>
        <p:spPr>
          <a:xfrm>
            <a:off x="245660" y="77002"/>
            <a:ext cx="12050973" cy="1005839"/>
          </a:xfrm>
          <a:prstGeom prst="rect">
            <a:avLst/>
          </a:prstGeom>
        </p:spPr>
        <p:txBody>
          <a:bodyPr/>
          <a:lstStyle/>
          <a:p>
            <a:r>
              <a:rPr dirty="0"/>
              <a:t>Difficulties</a:t>
            </a:r>
          </a:p>
        </p:txBody>
      </p:sp>
      <p:sp>
        <p:nvSpPr>
          <p:cNvPr id="206" name="Content Placeholder 2"/>
          <p:cNvSpPr txBox="1">
            <a:spLocks noGrp="1"/>
          </p:cNvSpPr>
          <p:nvPr>
            <p:ph type="body" idx="1"/>
          </p:nvPr>
        </p:nvSpPr>
        <p:spPr>
          <a:xfrm>
            <a:off x="487680" y="1534295"/>
            <a:ext cx="13411201" cy="5066203"/>
          </a:xfrm>
          <a:prstGeom prst="rect">
            <a:avLst/>
          </a:prstGeom>
        </p:spPr>
        <p:txBody>
          <a:bodyPr/>
          <a:lstStyle/>
          <a:p>
            <a:endParaRPr dirty="0"/>
          </a:p>
          <a:p>
            <a:r>
              <a:rPr lang="en-CN" dirty="0"/>
              <a:t>We failed to pass environment variables such as IPM_LOG=full to Xcompact3d, so we change the source code of IPM and set the log level manually.</a:t>
            </a:r>
          </a:p>
          <a:p>
            <a:r>
              <a:rPr lang="en-CN" dirty="0"/>
              <a:t>The Makefile of Xcompact3d is not well written. We cannot compile successfully when the make job count is greater than 1. Therefore, we wrote CMakeLists.txt and use C</a:t>
            </a:r>
            <a:r>
              <a:rPr lang="en-US" dirty="0"/>
              <a:t>m</a:t>
            </a:r>
            <a:r>
              <a:rPr lang="en-CN" dirty="0"/>
              <a:t>ake to compile the project.</a:t>
            </a:r>
          </a:p>
          <a:p>
            <a:r>
              <a:rPr lang="en-CN" dirty="0"/>
              <a:t>When we use FFTW3 as FFT backend, the FFTW3LibraryDepends.cmake is missing, which is required by</a:t>
            </a:r>
            <a:r>
              <a:rPr lang="en-US" b="0" dirty="0"/>
              <a:t> </a:t>
            </a:r>
            <a:r>
              <a:rPr lang="en-US" dirty="0"/>
              <a:t>FFTW3Config.cmake. This issue has been existed for 4 years, which still has not been solved (see </a:t>
            </a:r>
            <a:r>
              <a:rPr lang="en-US" dirty="0">
                <a:hlinkClick r:id="rId2"/>
              </a:rPr>
              <a:t>https://github.com/FFTW/fftw3/issues/130</a:t>
            </a:r>
            <a:r>
              <a:rPr lang="en-US" dirty="0"/>
              <a:t>).</a:t>
            </a:r>
          </a:p>
          <a:p>
            <a:pPr lvl="1"/>
            <a:r>
              <a:rPr lang="en-US" dirty="0"/>
              <a:t>We removed the dependency relationship between FFTW3Config.cmake and </a:t>
            </a:r>
            <a:r>
              <a:rPr lang="en-CN" dirty="0"/>
              <a:t>FFTW3LibraryDepends.cmake.</a:t>
            </a:r>
          </a:p>
          <a:p>
            <a:pPr lvl="1"/>
            <a:r>
              <a:rPr lang="en-CN" dirty="0"/>
              <a:t>We will make a pull request to fix the problem as soon as possible.</a:t>
            </a:r>
            <a:endParaRPr dirty="0"/>
          </a:p>
        </p:txBody>
      </p:sp>
    </p:spTree>
    <p:extLst>
      <p:ext uri="{BB962C8B-B14F-4D97-AF65-F5344CB8AC3E}">
        <p14:creationId xmlns:p14="http://schemas.microsoft.com/office/powerpoint/2010/main" val="396806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61</a:t>
            </a:fld>
            <a:endParaRPr/>
          </a:p>
        </p:txBody>
      </p:sp>
      <p:sp>
        <p:nvSpPr>
          <p:cNvPr id="210" name="Title 1"/>
          <p:cNvSpPr txBox="1">
            <a:spLocks noGrp="1"/>
          </p:cNvSpPr>
          <p:nvPr>
            <p:ph type="title"/>
          </p:nvPr>
        </p:nvSpPr>
        <p:spPr>
          <a:xfrm>
            <a:off x="245660" y="77002"/>
            <a:ext cx="12050973" cy="1005839"/>
          </a:xfrm>
          <a:prstGeom prst="rect">
            <a:avLst/>
          </a:prstGeom>
        </p:spPr>
        <p:txBody>
          <a:bodyPr/>
          <a:lstStyle/>
          <a:p>
            <a:r>
              <a:rPr dirty="0"/>
              <a:t>Lessons learned</a:t>
            </a:r>
          </a:p>
        </p:txBody>
      </p:sp>
      <p:sp>
        <p:nvSpPr>
          <p:cNvPr id="211" name="Content Placeholder 2"/>
          <p:cNvSpPr txBox="1">
            <a:spLocks noGrp="1"/>
          </p:cNvSpPr>
          <p:nvPr>
            <p:ph type="body" idx="1"/>
          </p:nvPr>
        </p:nvSpPr>
        <p:spPr>
          <a:xfrm>
            <a:off x="487680" y="1534295"/>
            <a:ext cx="13411201" cy="6172791"/>
          </a:xfrm>
          <a:prstGeom prst="rect">
            <a:avLst/>
          </a:prstGeom>
        </p:spPr>
        <p:txBody>
          <a:bodyPr/>
          <a:lstStyle/>
          <a:p>
            <a:r>
              <a:rPr lang="en-US" dirty="0"/>
              <a:t>Submit jobs as early as possible</a:t>
            </a:r>
          </a:p>
          <a:p>
            <a:pPr lvl="1"/>
            <a:r>
              <a:rPr lang="en-US" dirty="0"/>
              <a:t>Thanks David, he enable us to complete all the jobs.</a:t>
            </a:r>
          </a:p>
          <a:p>
            <a:pPr lvl="1"/>
            <a:endParaRPr lang="en-US" dirty="0"/>
          </a:p>
          <a:p>
            <a:pPr lvl="1"/>
            <a:endParaRPr lang="en-US" dirty="0"/>
          </a:p>
          <a:p>
            <a:pPr lvl="1"/>
            <a:endParaRPr lang="en-US" dirty="0"/>
          </a:p>
          <a:p>
            <a:pPr lvl="1"/>
            <a:endParaRPr lang="en-US" dirty="0"/>
          </a:p>
          <a:p>
            <a:pPr marL="452120" lvl="1" indent="0">
              <a:buNone/>
            </a:pPr>
            <a:endParaRPr lang="en-US" dirty="0"/>
          </a:p>
          <a:p>
            <a:r>
              <a:rPr lang="en-US" dirty="0"/>
              <a:t>Use build system like </a:t>
            </a:r>
            <a:r>
              <a:rPr lang="en-US" dirty="0" err="1"/>
              <a:t>Spack</a:t>
            </a:r>
            <a:r>
              <a:rPr lang="en-US" dirty="0"/>
              <a:t> can improve application performance and save time</a:t>
            </a:r>
          </a:p>
          <a:p>
            <a:pPr lvl="1"/>
            <a:r>
              <a:rPr lang="en-US" dirty="0"/>
              <a:t>We can switch</a:t>
            </a:r>
            <a:r>
              <a:rPr lang="zh-CN" altLang="en-US" dirty="0"/>
              <a:t> </a:t>
            </a:r>
            <a:r>
              <a:rPr lang="en-US" altLang="zh-CN" dirty="0"/>
              <a:t>between</a:t>
            </a:r>
            <a:r>
              <a:rPr lang="zh-CN" altLang="en-US" dirty="0"/>
              <a:t> </a:t>
            </a:r>
            <a:r>
              <a:rPr lang="en-US" altLang="zh-CN" dirty="0"/>
              <a:t>different</a:t>
            </a:r>
            <a:r>
              <a:rPr lang="en-US" dirty="0"/>
              <a:t> FFT implementations by configs.</a:t>
            </a:r>
          </a:p>
          <a:p>
            <a:pPr lvl="1"/>
            <a:r>
              <a:rPr lang="en-US" dirty="0"/>
              <a:t>We only meet a little compile problem with the help of </a:t>
            </a:r>
            <a:r>
              <a:rPr lang="en-US" dirty="0" err="1"/>
              <a:t>Spack</a:t>
            </a:r>
            <a:r>
              <a:rPr lang="en-US" dirty="0"/>
              <a:t>.</a:t>
            </a:r>
          </a:p>
          <a:p>
            <a:pPr lvl="1"/>
            <a:r>
              <a:rPr lang="en-US" dirty="0"/>
              <a:t>Making custom </a:t>
            </a:r>
            <a:r>
              <a:rPr lang="en-US" dirty="0" err="1"/>
              <a:t>Spack</a:t>
            </a:r>
            <a:r>
              <a:rPr lang="en-US" dirty="0"/>
              <a:t> package is easy (What we write is actually a DSL).</a:t>
            </a:r>
          </a:p>
          <a:p>
            <a:pPr marL="452120" lvl="1" indent="0">
              <a:buNone/>
            </a:pPr>
            <a:endParaRPr lang="en-US" dirty="0"/>
          </a:p>
          <a:p>
            <a:r>
              <a:rPr lang="en-US" dirty="0"/>
              <a:t>Non-blocking calls can make better use of system resource</a:t>
            </a:r>
          </a:p>
          <a:p>
            <a:pPr lvl="1"/>
            <a:r>
              <a:rPr lang="en-US" dirty="0"/>
              <a:t>This concept has been widely used, like the “async” keyword in programming languages, non-blocking MPI calls and message queue.</a:t>
            </a:r>
          </a:p>
          <a:p>
            <a:pPr marL="452120" lvl="1" indent="0">
              <a:buNone/>
            </a:pPr>
            <a:endParaRPr lang="en-US" dirty="0"/>
          </a:p>
        </p:txBody>
      </p:sp>
      <p:pic>
        <p:nvPicPr>
          <p:cNvPr id="2" name="Picture 1">
            <a:extLst>
              <a:ext uri="{FF2B5EF4-FFF2-40B4-BE49-F238E27FC236}">
                <a16:creationId xmlns:a16="http://schemas.microsoft.com/office/drawing/2014/main" id="{556166A6-A2CB-1C85-F40F-8DB1527CBB69}"/>
              </a:ext>
            </a:extLst>
          </p:cNvPr>
          <p:cNvPicPr>
            <a:picLocks noChangeAspect="1"/>
          </p:cNvPicPr>
          <p:nvPr/>
        </p:nvPicPr>
        <p:blipFill>
          <a:blip r:embed="rId2"/>
          <a:stretch>
            <a:fillRect/>
          </a:stretch>
        </p:blipFill>
        <p:spPr>
          <a:xfrm>
            <a:off x="1065698" y="2252752"/>
            <a:ext cx="11230935" cy="1862048"/>
          </a:xfrm>
          <a:prstGeom prst="rect">
            <a:avLst/>
          </a:prstGeom>
        </p:spPr>
      </p:pic>
    </p:spTree>
    <p:extLst>
      <p:ext uri="{BB962C8B-B14F-4D97-AF65-F5344CB8AC3E}">
        <p14:creationId xmlns:p14="http://schemas.microsoft.com/office/powerpoint/2010/main" val="3782372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62</a:t>
            </a:fld>
            <a:endParaRPr/>
          </a:p>
        </p:txBody>
      </p:sp>
      <p:sp>
        <p:nvSpPr>
          <p:cNvPr id="234" name="Title 1"/>
          <p:cNvSpPr txBox="1">
            <a:spLocks noGrp="1"/>
          </p:cNvSpPr>
          <p:nvPr>
            <p:ph type="title"/>
          </p:nvPr>
        </p:nvSpPr>
        <p:spPr>
          <a:xfrm>
            <a:off x="245660" y="77002"/>
            <a:ext cx="12050973" cy="1005839"/>
          </a:xfrm>
          <a:prstGeom prst="rect">
            <a:avLst/>
          </a:prstGeom>
        </p:spPr>
        <p:txBody>
          <a:bodyPr/>
          <a:lstStyle/>
          <a:p>
            <a:r>
              <a:rPr dirty="0"/>
              <a:t>Innovation </a:t>
            </a:r>
          </a:p>
        </p:txBody>
      </p:sp>
      <p:sp>
        <p:nvSpPr>
          <p:cNvPr id="235" name="Content Placeholder 2"/>
          <p:cNvSpPr txBox="1">
            <a:spLocks noGrp="1"/>
          </p:cNvSpPr>
          <p:nvPr>
            <p:ph type="body" idx="1"/>
          </p:nvPr>
        </p:nvSpPr>
        <p:spPr>
          <a:xfrm>
            <a:off x="487680" y="1534295"/>
            <a:ext cx="13411201" cy="5066203"/>
          </a:xfrm>
          <a:prstGeom prst="rect">
            <a:avLst/>
          </a:prstGeom>
        </p:spPr>
        <p:txBody>
          <a:bodyPr/>
          <a:lstStyle/>
          <a:p>
            <a:r>
              <a:rPr dirty="0"/>
              <a:t>Describe an application that you took and can demonstrate innovation work upon</a:t>
            </a:r>
            <a:endParaRPr lang="en-US" dirty="0"/>
          </a:p>
          <a:p>
            <a:pPr lvl="1"/>
            <a:r>
              <a:rPr lang="en-US" dirty="0"/>
              <a:t>Using Intel MPI and </a:t>
            </a:r>
            <a:r>
              <a:rPr lang="en-US" altLang="zh-TW" dirty="0"/>
              <a:t>Intel® Trace Analyzer and Collector to improve MPI Profiling.</a:t>
            </a:r>
          </a:p>
          <a:p>
            <a:pPr lvl="1"/>
            <a:r>
              <a:rPr lang="en-US" altLang="zh-TW" dirty="0"/>
              <a:t>Using Arm Forge to Find Hotspots in Code level.</a:t>
            </a:r>
          </a:p>
          <a:p>
            <a:pPr lvl="1"/>
            <a:r>
              <a:rPr lang="en-US" altLang="zh-TW" dirty="0"/>
              <a:t>Analyzing the FP ALU usage to diagnose the degree of vectorization.</a:t>
            </a:r>
          </a:p>
          <a:p>
            <a:pPr lvl="1"/>
            <a:r>
              <a:rPr lang="en-US" altLang="zh-TW" dirty="0"/>
              <a:t>Changing blocking MPI calls into non-blocking MPI calls in Xcompact3d.</a:t>
            </a:r>
          </a:p>
          <a:p>
            <a:pPr lvl="1"/>
            <a:r>
              <a:rPr lang="en-US" altLang="zh-TW" dirty="0"/>
              <a:t>Using </a:t>
            </a:r>
            <a:r>
              <a:rPr lang="en-US" altLang="zh-TW" dirty="0" err="1"/>
              <a:t>Spack</a:t>
            </a:r>
            <a:r>
              <a:rPr lang="en-US" altLang="zh-TW" dirty="0"/>
              <a:t> as the build system during the competition.</a:t>
            </a:r>
          </a:p>
          <a:p>
            <a:pPr lvl="1"/>
            <a:r>
              <a:rPr lang="en-US" altLang="zh-CN" dirty="0"/>
              <a:t>Putting forward the idea of changing the </a:t>
            </a:r>
            <a:r>
              <a:rPr lang="en-US" altLang="zh-TW" dirty="0"/>
              <a:t>blocking MPI calls into non-blocking MPI automatically by compilers.</a:t>
            </a:r>
          </a:p>
          <a:p>
            <a:pPr lvl="1"/>
            <a:r>
              <a:rPr lang="en-US" altLang="zh-TW" dirty="0"/>
              <a:t>Discussing the weak s</a:t>
            </a:r>
            <a:r>
              <a:rPr lang="en-US" dirty="0"/>
              <a:t>calability and strong scalability about Xcompact3d.</a:t>
            </a:r>
          </a:p>
          <a:p>
            <a:pPr lvl="1"/>
            <a:endParaRPr lang="en-US" altLang="zh-TW" dirty="0"/>
          </a:p>
          <a:p>
            <a:pPr lvl="1"/>
            <a:endParaRPr lang="en-US" altLang="zh-TW" dirty="0"/>
          </a:p>
          <a:p>
            <a:pPr lvl="1"/>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63</a:t>
            </a:fld>
            <a:endParaRPr/>
          </a:p>
        </p:txBody>
      </p:sp>
      <p:sp>
        <p:nvSpPr>
          <p:cNvPr id="242" name="Title 1"/>
          <p:cNvSpPr txBox="1">
            <a:spLocks noGrp="1"/>
          </p:cNvSpPr>
          <p:nvPr>
            <p:ph type="title"/>
          </p:nvPr>
        </p:nvSpPr>
        <p:spPr>
          <a:xfrm>
            <a:off x="245660" y="77002"/>
            <a:ext cx="12050973" cy="1005839"/>
          </a:xfrm>
          <a:prstGeom prst="rect">
            <a:avLst/>
          </a:prstGeom>
        </p:spPr>
        <p:txBody>
          <a:bodyPr/>
          <a:lstStyle/>
          <a:p>
            <a:r>
              <a:rPr dirty="0"/>
              <a:t>Q&amp;A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7</a:t>
            </a:fld>
            <a:endParaRPr/>
          </a:p>
        </p:txBody>
      </p:sp>
      <p:sp>
        <p:nvSpPr>
          <p:cNvPr id="158" name="Title 1"/>
          <p:cNvSpPr txBox="1">
            <a:spLocks noGrp="1"/>
          </p:cNvSpPr>
          <p:nvPr>
            <p:ph type="title"/>
          </p:nvPr>
        </p:nvSpPr>
        <p:spPr>
          <a:xfrm>
            <a:off x="245660" y="77002"/>
            <a:ext cx="12050973" cy="1005839"/>
          </a:xfrm>
          <a:prstGeom prst="rect">
            <a:avLst/>
          </a:prstGeom>
        </p:spPr>
        <p:txBody>
          <a:bodyPr/>
          <a:lstStyle/>
          <a:p>
            <a:r>
              <a:t>Performance tuning</a:t>
            </a:r>
          </a:p>
        </p:txBody>
      </p:sp>
      <p:sp>
        <p:nvSpPr>
          <p:cNvPr id="159" name="Content Placeholder 2"/>
          <p:cNvSpPr txBox="1">
            <a:spLocks noGrp="1"/>
          </p:cNvSpPr>
          <p:nvPr>
            <p:ph type="body" sz="quarter" idx="1"/>
          </p:nvPr>
        </p:nvSpPr>
        <p:spPr>
          <a:xfrm>
            <a:off x="1290917" y="1534295"/>
            <a:ext cx="10796644" cy="553517"/>
          </a:xfrm>
          <a:prstGeom prst="rect">
            <a:avLst/>
          </a:prstGeom>
        </p:spPr>
        <p:txBody>
          <a:bodyPr/>
          <a:lstStyle/>
          <a:p>
            <a:r>
              <a:rPr lang="en-US" dirty="0"/>
              <a:t>F</a:t>
            </a:r>
            <a:r>
              <a:rPr dirty="0"/>
              <a:t>irst, we choose the w5 input of TCE as a performance baseline.</a:t>
            </a:r>
          </a:p>
        </p:txBody>
      </p:sp>
      <p:pic>
        <p:nvPicPr>
          <p:cNvPr id="160" name="Image" descr="Image"/>
          <p:cNvPicPr>
            <a:picLocks noChangeAspect="1"/>
          </p:cNvPicPr>
          <p:nvPr/>
        </p:nvPicPr>
        <p:blipFill>
          <a:blip r:embed="rId2"/>
          <a:stretch>
            <a:fillRect/>
          </a:stretch>
        </p:blipFill>
        <p:spPr>
          <a:xfrm>
            <a:off x="5835798" y="2328063"/>
            <a:ext cx="8490811" cy="4828898"/>
          </a:xfrm>
          <a:prstGeom prst="rect">
            <a:avLst/>
          </a:prstGeom>
          <a:ln w="12700">
            <a:miter lim="400000"/>
          </a:ln>
        </p:spPr>
      </p:pic>
      <p:pic>
        <p:nvPicPr>
          <p:cNvPr id="161" name="Image" descr="Image"/>
          <p:cNvPicPr>
            <a:picLocks noChangeAspect="1"/>
          </p:cNvPicPr>
          <p:nvPr/>
        </p:nvPicPr>
        <p:blipFill>
          <a:blip r:embed="rId3"/>
          <a:stretch>
            <a:fillRect/>
          </a:stretch>
        </p:blipFill>
        <p:spPr>
          <a:xfrm>
            <a:off x="936728" y="2169225"/>
            <a:ext cx="4964299" cy="5146573"/>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8</a:t>
            </a:fld>
            <a:endParaRPr/>
          </a:p>
        </p:txBody>
      </p:sp>
      <p:sp>
        <p:nvSpPr>
          <p:cNvPr id="164" name="Title 1"/>
          <p:cNvSpPr txBox="1">
            <a:spLocks noGrp="1"/>
          </p:cNvSpPr>
          <p:nvPr>
            <p:ph type="title"/>
          </p:nvPr>
        </p:nvSpPr>
        <p:spPr>
          <a:xfrm>
            <a:off x="245660" y="77002"/>
            <a:ext cx="12050973" cy="1005839"/>
          </a:xfrm>
          <a:prstGeom prst="rect">
            <a:avLst/>
          </a:prstGeom>
        </p:spPr>
        <p:txBody>
          <a:bodyPr/>
          <a:lstStyle/>
          <a:p>
            <a:r>
              <a:t>Performance tuning</a:t>
            </a:r>
          </a:p>
        </p:txBody>
      </p:sp>
      <p:sp>
        <p:nvSpPr>
          <p:cNvPr id="165" name="Content Placeholder 2"/>
          <p:cNvSpPr txBox="1">
            <a:spLocks noGrp="1"/>
          </p:cNvSpPr>
          <p:nvPr>
            <p:ph type="body" sz="quarter" idx="1"/>
          </p:nvPr>
        </p:nvSpPr>
        <p:spPr>
          <a:xfrm>
            <a:off x="1051298" y="1457796"/>
            <a:ext cx="12527804" cy="496570"/>
          </a:xfrm>
          <a:prstGeom prst="rect">
            <a:avLst/>
          </a:prstGeom>
        </p:spPr>
        <p:txBody>
          <a:bodyPr/>
          <a:lstStyle/>
          <a:p>
            <a:r>
              <a:t>Then we found a fastest configuration for one input is not the fastest for others</a:t>
            </a:r>
          </a:p>
        </p:txBody>
      </p:sp>
      <p:pic>
        <p:nvPicPr>
          <p:cNvPr id="166" name="niadft.png" descr="niadft.png"/>
          <p:cNvPicPr>
            <a:picLocks noChangeAspect="1"/>
          </p:cNvPicPr>
          <p:nvPr/>
        </p:nvPicPr>
        <p:blipFill>
          <a:blip r:embed="rId2"/>
          <a:stretch>
            <a:fillRect/>
          </a:stretch>
        </p:blipFill>
        <p:spPr>
          <a:xfrm>
            <a:off x="506042" y="2020778"/>
            <a:ext cx="7390819" cy="5543114"/>
          </a:xfrm>
          <a:prstGeom prst="rect">
            <a:avLst/>
          </a:prstGeom>
          <a:ln w="12700">
            <a:miter lim="400000"/>
          </a:ln>
        </p:spPr>
      </p:pic>
      <p:pic>
        <p:nvPicPr>
          <p:cNvPr id="167" name="b2dft.png" descr="b2dft.png"/>
          <p:cNvPicPr>
            <a:picLocks noChangeAspect="1"/>
          </p:cNvPicPr>
          <p:nvPr/>
        </p:nvPicPr>
        <p:blipFill>
          <a:blip r:embed="rId3"/>
          <a:stretch>
            <a:fillRect/>
          </a:stretch>
        </p:blipFill>
        <p:spPr>
          <a:xfrm>
            <a:off x="7261112" y="1951055"/>
            <a:ext cx="7576747" cy="5682560"/>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6"/>
          <p:cNvSpPr txBox="1">
            <a:spLocks noGrp="1"/>
          </p:cNvSpPr>
          <p:nvPr>
            <p:ph type="sldNum" sz="quarter" idx="2"/>
          </p:nvPr>
        </p:nvSpPr>
        <p:spPr>
          <a:xfrm>
            <a:off x="13568719" y="7932421"/>
            <a:ext cx="330162" cy="313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73151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95959"/>
                </a:solidFill>
                <a:effectLst/>
                <a:uFillTx/>
                <a:latin typeface="Arial"/>
                <a:ea typeface="Arial"/>
                <a:cs typeface="Arial"/>
                <a:sym typeface="Arial"/>
              </a:defRPr>
            </a:lvl1pPr>
            <a:lvl2pPr marL="0" marR="0" indent="73151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146303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219456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292607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365760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438912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5120640"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5852159" algn="l" defTabSz="731519"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CN" smtClean="0"/>
              <a:pPr/>
              <a:t>9</a:t>
            </a:fld>
            <a:endParaRPr/>
          </a:p>
        </p:txBody>
      </p:sp>
      <p:sp>
        <p:nvSpPr>
          <p:cNvPr id="170" name="Title 1"/>
          <p:cNvSpPr txBox="1">
            <a:spLocks noGrp="1"/>
          </p:cNvSpPr>
          <p:nvPr>
            <p:ph type="title"/>
          </p:nvPr>
        </p:nvSpPr>
        <p:spPr>
          <a:xfrm>
            <a:off x="245660" y="77002"/>
            <a:ext cx="12050973" cy="1005839"/>
          </a:xfrm>
          <a:prstGeom prst="rect">
            <a:avLst/>
          </a:prstGeom>
        </p:spPr>
        <p:txBody>
          <a:bodyPr/>
          <a:lstStyle/>
          <a:p>
            <a:r>
              <a:t>AMD Zen2 architecture</a:t>
            </a:r>
          </a:p>
        </p:txBody>
      </p:sp>
      <p:sp>
        <p:nvSpPr>
          <p:cNvPr id="171" name="Content Placeholder 2"/>
          <p:cNvSpPr txBox="1">
            <a:spLocks noGrp="1"/>
          </p:cNvSpPr>
          <p:nvPr>
            <p:ph type="body" sz="half" idx="1"/>
          </p:nvPr>
        </p:nvSpPr>
        <p:spPr>
          <a:xfrm>
            <a:off x="609600" y="1862960"/>
            <a:ext cx="5604212" cy="5066203"/>
          </a:xfrm>
          <a:prstGeom prst="rect">
            <a:avLst/>
          </a:prstGeom>
        </p:spPr>
        <p:txBody>
          <a:bodyPr/>
          <a:lstStyle/>
          <a:p>
            <a:r>
              <a:t>CCX-based</a:t>
            </a:r>
          </a:p>
          <a:p>
            <a:r>
              <a:t>Each CCX has 8 cores, these cores shares a L3 and communications inside one CCX will be faster than cross-CCX.</a:t>
            </a:r>
          </a:p>
          <a:p>
            <a:r>
              <a:t>Makes a difference in OpenMP performance, but has a smaller impact on MPI communications.</a:t>
            </a:r>
          </a:p>
        </p:txBody>
      </p:sp>
      <p:pic>
        <p:nvPicPr>
          <p:cNvPr id="172" name="Image" descr="Image"/>
          <p:cNvPicPr>
            <a:picLocks noChangeAspect="1"/>
          </p:cNvPicPr>
          <p:nvPr/>
        </p:nvPicPr>
        <p:blipFill>
          <a:blip r:embed="rId2"/>
          <a:stretch>
            <a:fillRect/>
          </a:stretch>
        </p:blipFill>
        <p:spPr>
          <a:xfrm>
            <a:off x="7207448" y="1527059"/>
            <a:ext cx="6679704" cy="5943064"/>
          </a:xfrm>
          <a:prstGeom prst="rect">
            <a:avLst/>
          </a:prstGeom>
          <a:ln w="12700">
            <a:miter lim="400000"/>
          </a:ln>
        </p:spPr>
      </p:pic>
    </p:spTree>
  </p:cSld>
  <p:clrMapOvr>
    <a:masterClrMapping/>
  </p:clrMapOvr>
</p:sld>
</file>

<file path=ppt/theme/theme1.xml><?xml version="1.0" encoding="utf-8"?>
<a:theme xmlns:a="http://schemas.openxmlformats.org/drawingml/2006/main" name="1_Slide Master 1">
  <a:themeElements>
    <a:clrScheme name="1_Slide Master 1 1">
      <a:dk1>
        <a:srgbClr val="000000"/>
      </a:dk1>
      <a:lt1>
        <a:srgbClr val="FFFFFF"/>
      </a:lt1>
      <a:dk2>
        <a:srgbClr val="181C69"/>
      </a:dk2>
      <a:lt2>
        <a:srgbClr val="EEECE1"/>
      </a:lt2>
      <a:accent1>
        <a:srgbClr val="3F689B"/>
      </a:accent1>
      <a:accent2>
        <a:srgbClr val="AC2A2E"/>
      </a:accent2>
      <a:accent3>
        <a:srgbClr val="FFFFFF"/>
      </a:accent3>
      <a:accent4>
        <a:srgbClr val="000000"/>
      </a:accent4>
      <a:accent5>
        <a:srgbClr val="AFB9CB"/>
      </a:accent5>
      <a:accent6>
        <a:srgbClr val="9B2529"/>
      </a:accent6>
      <a:hlink>
        <a:srgbClr val="1956A1"/>
      </a:hlink>
      <a:folHlink>
        <a:srgbClr val="69236A"/>
      </a:folHlink>
    </a:clrScheme>
    <a:fontScheme name="1_Slide Master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Slide Master 1 1">
        <a:dk1>
          <a:srgbClr val="000000"/>
        </a:dk1>
        <a:lt1>
          <a:srgbClr val="FFFFFF"/>
        </a:lt1>
        <a:dk2>
          <a:srgbClr val="181C69"/>
        </a:dk2>
        <a:lt2>
          <a:srgbClr val="EEECE1"/>
        </a:lt2>
        <a:accent1>
          <a:srgbClr val="3F689B"/>
        </a:accent1>
        <a:accent2>
          <a:srgbClr val="AC2A2E"/>
        </a:accent2>
        <a:accent3>
          <a:srgbClr val="FFFFFF"/>
        </a:accent3>
        <a:accent4>
          <a:srgbClr val="000000"/>
        </a:accent4>
        <a:accent5>
          <a:srgbClr val="AFB9CB"/>
        </a:accent5>
        <a:accent6>
          <a:srgbClr val="9B2529"/>
        </a:accent6>
        <a:hlink>
          <a:srgbClr val="1956A1"/>
        </a:hlink>
        <a:folHlink>
          <a:srgbClr val="69236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3282</Words>
  <Application>Microsoft Office PowerPoint</Application>
  <PresentationFormat>自定义</PresentationFormat>
  <Paragraphs>461</Paragraphs>
  <Slides>64</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64</vt:i4>
      </vt:variant>
    </vt:vector>
  </HeadingPairs>
  <TitlesOfParts>
    <vt:vector size="69" baseType="lpstr">
      <vt:lpstr>LXGW WenKai Mono</vt:lpstr>
      <vt:lpstr>Arial</vt:lpstr>
      <vt:lpstr>Calibri</vt:lpstr>
      <vt:lpstr>Wingdings</vt:lpstr>
      <vt:lpstr>1_Slide Master 1</vt:lpstr>
      <vt:lpstr>ShanghaiTech GeekPie_HPC ISC22 Report</vt:lpstr>
      <vt:lpstr>Agenda</vt:lpstr>
      <vt:lpstr>The Team</vt:lpstr>
      <vt:lpstr>The Team</vt:lpstr>
      <vt:lpstr>University/Institute </vt:lpstr>
      <vt:lpstr>NWChem Overview</vt:lpstr>
      <vt:lpstr>Performance tuning</vt:lpstr>
      <vt:lpstr>Performance tuning</vt:lpstr>
      <vt:lpstr>AMD Zen2 architecture</vt:lpstr>
      <vt:lpstr>Niagara configurations</vt:lpstr>
      <vt:lpstr>Solution: MPI —map-by option</vt:lpstr>
      <vt:lpstr>OpenMP scaling result</vt:lpstr>
      <vt:lpstr>GPU Acceleration</vt:lpstr>
      <vt:lpstr>Final performance results</vt:lpstr>
      <vt:lpstr>Profiling results</vt:lpstr>
      <vt:lpstr>Difficulties</vt:lpstr>
      <vt:lpstr>Lessons learned</vt:lpstr>
      <vt:lpstr>ICON</vt:lpstr>
      <vt:lpstr>ICON</vt:lpstr>
      <vt:lpstr>ICON MPI Tuning</vt:lpstr>
      <vt:lpstr>ICON MPI Tuning</vt:lpstr>
      <vt:lpstr>ICON MPI Tuning</vt:lpstr>
      <vt:lpstr>ICON MPI Tuning</vt:lpstr>
      <vt:lpstr>ICON MPI Tuning</vt:lpstr>
      <vt:lpstr>ICON MPI Tuning</vt:lpstr>
      <vt:lpstr>ICON MPI Tuning</vt:lpstr>
      <vt:lpstr>ICON MPI Tuning</vt:lpstr>
      <vt:lpstr>ICON Serial Code Tuning</vt:lpstr>
      <vt:lpstr>ICON Things can be Improve</vt:lpstr>
      <vt:lpstr>Lessons learned</vt:lpstr>
      <vt:lpstr>Xcompact3d-Preamble and Running Test</vt:lpstr>
      <vt:lpstr>Xcompact3d-Profiling</vt:lpstr>
      <vt:lpstr>Xcompact3d-Profiling</vt:lpstr>
      <vt:lpstr>Xcompact3d – Parameter Tuning</vt:lpstr>
      <vt:lpstr>Xcompact3d – Result Overview</vt:lpstr>
      <vt:lpstr>Xcompact3d – Result Overview</vt:lpstr>
      <vt:lpstr>Code Challenge for ISC22</vt:lpstr>
      <vt:lpstr>Code optimization</vt:lpstr>
      <vt:lpstr>Code optimization</vt:lpstr>
      <vt:lpstr>Code optimization</vt:lpstr>
      <vt:lpstr>PowerPoint 演示文稿</vt:lpstr>
      <vt:lpstr>Code optimization</vt:lpstr>
      <vt:lpstr>Code optimization</vt:lpstr>
      <vt:lpstr>Code optimization</vt:lpstr>
      <vt:lpstr>Code optimization</vt:lpstr>
      <vt:lpstr>Code optimization</vt:lpstr>
      <vt:lpstr>PowerPoint 演示文稿</vt:lpstr>
      <vt:lpstr>PowerPoint 演示文稿</vt:lpstr>
      <vt:lpstr>DPU offload</vt:lpstr>
      <vt:lpstr>DPU offload</vt:lpstr>
      <vt:lpstr>DPU offload</vt:lpstr>
      <vt:lpstr>DPU offload</vt:lpstr>
      <vt:lpstr>DPU offload</vt:lpstr>
      <vt:lpstr>DPU offload</vt:lpstr>
      <vt:lpstr>Possible reasons</vt:lpstr>
      <vt:lpstr>Weak Scalability</vt:lpstr>
      <vt:lpstr>Weak Scalability</vt:lpstr>
      <vt:lpstr>Weak Scalability</vt:lpstr>
      <vt:lpstr>Strong Scalability</vt:lpstr>
      <vt:lpstr>Difficulties</vt:lpstr>
      <vt:lpstr>Lessons learned</vt:lpstr>
      <vt:lpstr>Innovation </vt:lpstr>
      <vt:lpstr>Q&amp;A  </vt:lpstr>
      <vt:lpstr>PowerPoint 演示文稿</vt:lpstr>
    </vt:vector>
  </TitlesOfParts>
  <Company>cgrafx,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ShanghaiTech GeekPie_HPC ISC21 Report</dc:title>
  <dc:creator>Roberta K</dc:creator>
  <cp:lastModifiedBy>Alex Qin</cp:lastModifiedBy>
  <cp:revision>54</cp:revision>
  <dcterms:created xsi:type="dcterms:W3CDTF">2022-03-26T15:12:11Z</dcterms:created>
  <dcterms:modified xsi:type="dcterms:W3CDTF">2022-05-16T12:46:23Z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0x0101003537F494E5809C41ABD95824BAB122EF</vt:lpwstr>
  </property>
  <property fmtid="{D5CDD505-2E9C-101B-9397-08002B2CF9AE}" pid="3" name="KSOProductBuildVer">
    <vt:lpwstr>1033-3.9.6.6441</vt:lpwstr>
  </property>
  <property fmtid="{D5CDD505-2E9C-101B-9397-08002B2CF9AE}" pid="4" name="ICV">
    <vt:lpwstr>5E86A024261F47EDBAA8714C1F0B239A</vt:lpwstr>
  </property>
</Properties>
</file>